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269" r:id="rId5"/>
    <p:sldId id="336" r:id="rId6"/>
    <p:sldId id="345" r:id="rId7"/>
    <p:sldId id="346" r:id="rId8"/>
    <p:sldId id="293" r:id="rId9"/>
    <p:sldId id="344" r:id="rId10"/>
    <p:sldId id="291" r:id="rId11"/>
    <p:sldId id="289" r:id="rId12"/>
    <p:sldId id="338" r:id="rId13"/>
    <p:sldId id="339" r:id="rId14"/>
    <p:sldId id="290" r:id="rId15"/>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2C81752-C131-4E27-8881-7DDA9494C309}">
          <p14:sldIdLst>
            <p14:sldId id="269"/>
            <p14:sldId id="336"/>
            <p14:sldId id="345"/>
            <p14:sldId id="346"/>
          </p14:sldIdLst>
        </p14:section>
        <p14:section name="Lesson #1" id="{10440160-1290-4757-A439-BE913927AD8C}">
          <p14:sldIdLst>
            <p14:sldId id="293"/>
            <p14:sldId id="344"/>
          </p14:sldIdLst>
        </p14:section>
        <p14:section name="Lesson #2" id="{CBE09B3D-4F73-4A6A-8B56-8B8B691B5B58}">
          <p14:sldIdLst>
            <p14:sldId id="291"/>
          </p14:sldIdLst>
        </p14:section>
        <p14:section name="Lesson #3" id="{14D8EF2A-058C-4AA9-81E4-5DE19C43B79C}">
          <p14:sldIdLst>
            <p14:sldId id="289"/>
          </p14:sldIdLst>
        </p14:section>
        <p14:section name="Lesson #4" id="{2A428CE9-F4CF-4903-933C-DB917FB295C2}">
          <p14:sldIdLst>
            <p14:sldId id="338"/>
          </p14:sldIdLst>
        </p14:section>
        <p14:section name="Lesson #5" id="{8212F74A-A426-4160-86FB-CA8353629AC5}">
          <p14:sldIdLst>
            <p14:sldId id="339"/>
          </p14:sldIdLst>
        </p14:section>
        <p14:section name="Q &amp; A" id="{4D030961-FD1C-40B2-9176-08E18AA7A720}">
          <p14:sldIdLst>
            <p14:sldId id="290"/>
          </p14:sldIdLst>
        </p14:section>
      </p14:sectionLst>
    </p:ex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B8D"/>
    <a:srgbClr val="4A7DBA"/>
    <a:srgbClr val="204479"/>
    <a:srgbClr val="DC3842"/>
    <a:srgbClr val="5D5D5D"/>
    <a:srgbClr val="616161"/>
    <a:srgbClr val="5F5F5F"/>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ADE122-D793-433C-B3B9-1E4090B3B644}" v="4" dt="2019-12-05T19:38:57.3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809" autoAdjust="0"/>
    <p:restoredTop sz="61669" autoAdjust="0"/>
  </p:normalViewPr>
  <p:slideViewPr>
    <p:cSldViewPr snapToGrid="0" snapToObjects="1">
      <p:cViewPr varScale="1">
        <p:scale>
          <a:sx n="50" d="100"/>
          <a:sy n="50" d="100"/>
        </p:scale>
        <p:origin x="-984" y="-67"/>
      </p:cViewPr>
      <p:guideLst>
        <p:guide orient="horz" pos="2160"/>
        <p:guide pos="3840"/>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66" d="100"/>
        <a:sy n="66" d="100"/>
      </p:scale>
      <p:origin x="0" y="-7824"/>
    </p:cViewPr>
  </p:sorterViewPr>
  <p:notesViewPr>
    <p:cSldViewPr snapToGrid="0" snapToObjects="1">
      <p:cViewPr varScale="1">
        <p:scale>
          <a:sx n="82" d="100"/>
          <a:sy n="82" d="100"/>
        </p:scale>
        <p:origin x="1860"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tkins Angela" userId="7e749373-0ae8-4377-82b0-f4616138593a" providerId="ADAL" clId="{39ADE122-D793-433C-B3B9-1E4090B3B644}"/>
    <pc:docChg chg="modSld">
      <pc:chgData name="Watkins Angela" userId="7e749373-0ae8-4377-82b0-f4616138593a" providerId="ADAL" clId="{39ADE122-D793-433C-B3B9-1E4090B3B644}" dt="2019-12-05T19:38:57.364" v="3" actId="962"/>
      <pc:docMkLst>
        <pc:docMk/>
      </pc:docMkLst>
      <pc:sldChg chg="modSp">
        <pc:chgData name="Watkins Angela" userId="7e749373-0ae8-4377-82b0-f4616138593a" providerId="ADAL" clId="{39ADE122-D793-433C-B3B9-1E4090B3B644}" dt="2019-12-05T19:38:57.364" v="3" actId="962"/>
        <pc:sldMkLst>
          <pc:docMk/>
          <pc:sldMk cId="1984467135" sldId="269"/>
        </pc:sldMkLst>
        <pc:spChg chg="mod">
          <ac:chgData name="Watkins Angela" userId="7e749373-0ae8-4377-82b0-f4616138593a" providerId="ADAL" clId="{39ADE122-D793-433C-B3B9-1E4090B3B644}" dt="2019-12-05T19:38:32.873" v="0" actId="962"/>
          <ac:spMkLst>
            <pc:docMk/>
            <pc:sldMk cId="1984467135" sldId="269"/>
            <ac:spMk id="2" creationId="{7325F972-1BD7-46EA-BBB8-FFAD4521AD5E}"/>
          </ac:spMkLst>
        </pc:spChg>
        <pc:spChg chg="mod">
          <ac:chgData name="Watkins Angela" userId="7e749373-0ae8-4377-82b0-f4616138593a" providerId="ADAL" clId="{39ADE122-D793-433C-B3B9-1E4090B3B644}" dt="2019-12-05T19:38:57.364" v="3" actId="962"/>
          <ac:spMkLst>
            <pc:docMk/>
            <pc:sldMk cId="1984467135" sldId="269"/>
            <ac:spMk id="4" creationId="{CB8C907E-B181-42AD-8D4F-9EB1E26A907B}"/>
          </ac:spMkLst>
        </pc:spChg>
        <pc:spChg chg="mod">
          <ac:chgData name="Watkins Angela" userId="7e749373-0ae8-4377-82b0-f4616138593a" providerId="ADAL" clId="{39ADE122-D793-433C-B3B9-1E4090B3B644}" dt="2019-12-05T19:38:46.676" v="2" actId="962"/>
          <ac:spMkLst>
            <pc:docMk/>
            <pc:sldMk cId="1984467135" sldId="269"/>
            <ac:spMk id="5" creationId="{F72CC4E8-7CF8-41BB-8247-C1903A8FB7E9}"/>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0B44AA21-E74F-4A52-94A0-84CB3D4DDBDC}"/>
              </a:ext>
            </a:extLst>
          </p:cNvPr>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r>
              <a:rPr lang="en-US" dirty="0"/>
              <a:t>Diversity and Inclusion Cruise</a:t>
            </a:r>
          </a:p>
        </p:txBody>
      </p:sp>
      <p:sp>
        <p:nvSpPr>
          <p:cNvPr id="3" name="Date Placeholder 2">
            <a:extLst>
              <a:ext uri="{FF2B5EF4-FFF2-40B4-BE49-F238E27FC236}">
                <a16:creationId xmlns="" xmlns:a16="http://schemas.microsoft.com/office/drawing/2014/main" id="{556E6294-1E50-48C8-933B-CA6F2EC9BC54}"/>
              </a:ext>
            </a:extLst>
          </p:cNvPr>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DA4669CC-1E2B-4BE4-AED2-6A79898833E6}" type="datetime2">
              <a:rPr lang="en-US" smtClean="0"/>
              <a:t>Thursday, December 12, 2019</a:t>
            </a:fld>
            <a:endParaRPr lang="en-US" dirty="0"/>
          </a:p>
        </p:txBody>
      </p:sp>
      <p:sp>
        <p:nvSpPr>
          <p:cNvPr id="4" name="Footer Placeholder 3">
            <a:extLst>
              <a:ext uri="{FF2B5EF4-FFF2-40B4-BE49-F238E27FC236}">
                <a16:creationId xmlns="" xmlns:a16="http://schemas.microsoft.com/office/drawing/2014/main" id="{B82F02EF-056D-49F3-A5EE-7F0B5496757E}"/>
              </a:ext>
            </a:extLst>
          </p:cNvPr>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r>
              <a:rPr lang="en-US" dirty="0"/>
              <a:t>Can you name the 508 Compliance Team?</a:t>
            </a:r>
          </a:p>
        </p:txBody>
      </p:sp>
      <p:sp>
        <p:nvSpPr>
          <p:cNvPr id="5" name="Slide Number Placeholder 4">
            <a:extLst>
              <a:ext uri="{FF2B5EF4-FFF2-40B4-BE49-F238E27FC236}">
                <a16:creationId xmlns="" xmlns:a16="http://schemas.microsoft.com/office/drawing/2014/main" id="{041179C5-35FC-48C0-B0FA-594E8A9B9FC9}"/>
              </a:ext>
            </a:extLst>
          </p:cNvPr>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507AED2A-3B9B-4076-90F5-5C87509A695A}" type="slidenum">
              <a:rPr lang="en-US" smtClean="0"/>
              <a:t>‹#›</a:t>
            </a:fld>
            <a:endParaRPr lang="en-US" dirty="0"/>
          </a:p>
        </p:txBody>
      </p:sp>
    </p:spTree>
    <p:extLst>
      <p:ext uri="{BB962C8B-B14F-4D97-AF65-F5344CB8AC3E}">
        <p14:creationId xmlns:p14="http://schemas.microsoft.com/office/powerpoint/2010/main" val="1627834147"/>
      </p:ext>
    </p:extLst>
  </p:cSld>
  <p:clrMap bg1="lt1" tx1="dk1" bg2="lt2" tx2="dk2" accent1="accent1" accent2="accent2" accent3="accent3" accent4="accent4" accent5="accent5" accent6="accent6" hlink="hlink" folHlink="folHlink"/>
  <p:hf/>
</p:handoutMaster>
</file>

<file path=ppt/media/image1.jpg>
</file>

<file path=ppt/media/image2.jpg>
</file>

<file path=ppt/media/image3.pn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r>
              <a:rPr lang="en-US" dirty="0"/>
              <a:t>Diversity and Inclusion Cruise</a:t>
            </a:r>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2E54D4AE-CCB7-495E-AEE6-23C505BBEF7C}" type="datetime2">
              <a:rPr lang="en-US" smtClean="0"/>
              <a:t>Thursday, December 12, 2019</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r>
              <a:rPr lang="en-US" dirty="0"/>
              <a:t>Can you name the 508 Compliance Team?</a:t>
            </a:r>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51D8DF30-9E6E-1040-803C-858E65A298A1}" type="slidenum">
              <a:rPr lang="en-US" smtClean="0"/>
              <a:t>‹#›</a:t>
            </a:fld>
            <a:endParaRPr lang="en-US" dirty="0"/>
          </a:p>
        </p:txBody>
      </p:sp>
    </p:spTree>
    <p:extLst>
      <p:ext uri="{BB962C8B-B14F-4D97-AF65-F5344CB8AC3E}">
        <p14:creationId xmlns:p14="http://schemas.microsoft.com/office/powerpoint/2010/main" val="480935346"/>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FY19 Lessons Learned from A 508 PM</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Five Key Things That Served Me Best This Year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Most of the time when I’m first introducing the subject of Section 508, I ask the leader of the meeting to give me 15 minutes on a meeting they’re already holding. I go with my trusty brochure. I’m using PowerPoint, </a:t>
            </a:r>
            <a:r>
              <a:rPr lang="en-US" sz="1200" kern="1200" dirty="0" err="1">
                <a:solidFill>
                  <a:schemeClr val="tx1"/>
                </a:solidFill>
                <a:effectLst/>
                <a:latin typeface="+mn-lt"/>
                <a:ea typeface="+mn-ea"/>
                <a:cs typeface="+mn-cs"/>
              </a:rPr>
              <a:t>‘cause</a:t>
            </a:r>
            <a:r>
              <a:rPr lang="en-US" sz="1200" kern="1200" dirty="0">
                <a:solidFill>
                  <a:schemeClr val="tx1"/>
                </a:solidFill>
                <a:effectLst/>
                <a:latin typeface="+mn-lt"/>
                <a:ea typeface="+mn-ea"/>
                <a:cs typeface="+mn-cs"/>
              </a:rPr>
              <a:t> I want to maximize my time. I make sure I have everyone’s attention when I start and try to make the biggest impact as fast as I can. And I say, something like: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[talk w/out sound] Thank you for the opportunity to speak with you about Section 508</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There’s nothing wrong with your microphones. I’ll repeat what I just said (Repeat w/Sound): I said: Thank you for the opportunity to speak with you about Section 508.</a:t>
            </a:r>
          </a:p>
          <a:p>
            <a:r>
              <a:rPr lang="en-US" sz="1200" kern="1200" dirty="0">
                <a:solidFill>
                  <a:schemeClr val="tx1"/>
                </a:solidFill>
                <a:effectLst/>
                <a:latin typeface="+mn-lt"/>
                <a:ea typeface="+mn-ea"/>
                <a:cs typeface="+mn-cs"/>
              </a:rPr>
              <a:t>If you were wondering what is she doing and leaned in thinking something was wrong – or simply confused.…</a:t>
            </a:r>
            <a:r>
              <a:rPr lang="en-US" sz="1200" kern="1200" dirty="0">
                <a:solidFill>
                  <a:schemeClr val="tx1"/>
                </a:solidFill>
                <a:effectLst/>
                <a:highlight>
                  <a:srgbClr val="FFFF00"/>
                </a:highlight>
                <a:latin typeface="+mn-lt"/>
                <a:ea typeface="+mn-ea"/>
                <a:cs typeface="+mn-cs"/>
              </a:rPr>
              <a:t>when you couldn’t hear me and had no idea what I said, this is what someone who’s deaf experiences when watching a video without captioning. You have no control and you’re confused.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 among the five things I’ve learned as a Section 508 PM is —When you give people a glimpse of what it’s like to walk in someone else’s shoes, they’re more apt to learn what it is they need to do to be in compliance.</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biggest lesson learned:</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Section 508 Accessibility is ultimately about promoting empathy not necessarily exposing an agency’s liability. People voluntarily become more engaged and aware because they care.</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Optional last sentence: </a:t>
            </a:r>
          </a:p>
          <a:p>
            <a:r>
              <a:rPr lang="en-US" sz="1200" kern="1200" dirty="0">
                <a:solidFill>
                  <a:schemeClr val="tx1"/>
                </a:solidFill>
                <a:effectLst/>
                <a:latin typeface="+mn-lt"/>
                <a:ea typeface="+mn-ea"/>
                <a:cs typeface="+mn-cs"/>
              </a:rPr>
              <a:t>When you give people a glimpse of what’s it like to walk in someone else’s shoes, they’re more apt to learn what it is they need to do.</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 won’t be offended if you choose not to use it. </a:t>
            </a:r>
          </a:p>
          <a:p>
            <a:endParaRPr lang="en-US" dirty="0"/>
          </a:p>
          <a:p>
            <a:endParaRPr lang="en-US" dirty="0"/>
          </a:p>
        </p:txBody>
      </p:sp>
      <p:sp>
        <p:nvSpPr>
          <p:cNvPr id="4" name="Header Placeholder 3"/>
          <p:cNvSpPr>
            <a:spLocks noGrp="1"/>
          </p:cNvSpPr>
          <p:nvPr>
            <p:ph type="hdr" sz="quarter"/>
          </p:nvPr>
        </p:nvSpPr>
        <p:spPr/>
        <p:txBody>
          <a:bodyPr/>
          <a:lstStyle/>
          <a:p>
            <a:r>
              <a:rPr lang="en-US"/>
              <a:t>Diversity and Inclusion Cruise</a:t>
            </a:r>
          </a:p>
        </p:txBody>
      </p:sp>
      <p:sp>
        <p:nvSpPr>
          <p:cNvPr id="5" name="Date Placeholder 4"/>
          <p:cNvSpPr>
            <a:spLocks noGrp="1"/>
          </p:cNvSpPr>
          <p:nvPr>
            <p:ph type="dt" idx="1"/>
          </p:nvPr>
        </p:nvSpPr>
        <p:spPr/>
        <p:txBody>
          <a:bodyPr/>
          <a:lstStyle/>
          <a:p>
            <a:fld id="{2E54D4AE-CCB7-495E-AEE6-23C505BBEF7C}" type="datetime2">
              <a:rPr lang="en-US" smtClean="0"/>
              <a:t>Thursday, December 12, 2019</a:t>
            </a:fld>
            <a:endParaRPr lang="en-US"/>
          </a:p>
        </p:txBody>
      </p:sp>
      <p:sp>
        <p:nvSpPr>
          <p:cNvPr id="6" name="Footer Placeholder 5"/>
          <p:cNvSpPr>
            <a:spLocks noGrp="1"/>
          </p:cNvSpPr>
          <p:nvPr>
            <p:ph type="ftr" sz="quarter" idx="4"/>
          </p:nvPr>
        </p:nvSpPr>
        <p:spPr/>
        <p:txBody>
          <a:bodyPr/>
          <a:lstStyle/>
          <a:p>
            <a:r>
              <a:rPr lang="en-US"/>
              <a:t>Can you name the 508 Compliance Team?</a:t>
            </a:r>
          </a:p>
        </p:txBody>
      </p:sp>
      <p:sp>
        <p:nvSpPr>
          <p:cNvPr id="7" name="Slide Number Placeholder 6"/>
          <p:cNvSpPr>
            <a:spLocks noGrp="1"/>
          </p:cNvSpPr>
          <p:nvPr>
            <p:ph type="sldNum" sz="quarter" idx="5"/>
          </p:nvPr>
        </p:nvSpPr>
        <p:spPr/>
        <p:txBody>
          <a:bodyPr/>
          <a:lstStyle/>
          <a:p>
            <a:fld id="{51D8DF30-9E6E-1040-803C-858E65A298A1}" type="slidenum">
              <a:rPr lang="en-US" smtClean="0"/>
              <a:t>1</a:t>
            </a:fld>
            <a:endParaRPr lang="en-US"/>
          </a:p>
        </p:txBody>
      </p:sp>
    </p:spTree>
    <p:extLst>
      <p:ext uri="{BB962C8B-B14F-4D97-AF65-F5344CB8AC3E}">
        <p14:creationId xmlns:p14="http://schemas.microsoft.com/office/powerpoint/2010/main" val="29659021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Sympathy is a reaction - Empathy Leads to Action</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Why should I care how you fare</a:t>
            </a:r>
          </a:p>
          <a:p>
            <a:r>
              <a:rPr lang="en-US" sz="1200" kern="1200" dirty="0">
                <a:solidFill>
                  <a:schemeClr val="tx1"/>
                </a:solidFill>
                <a:effectLst/>
                <a:latin typeface="+mn-lt"/>
                <a:ea typeface="+mn-ea"/>
                <a:cs typeface="+mn-cs"/>
              </a:rPr>
              <a:t>when you use IT </a:t>
            </a:r>
          </a:p>
          <a:p>
            <a:r>
              <a:rPr lang="en-US" sz="1200" kern="1200" dirty="0">
                <a:solidFill>
                  <a:schemeClr val="tx1"/>
                </a:solidFill>
                <a:effectLst/>
                <a:latin typeface="+mn-lt"/>
                <a:ea typeface="+mn-ea"/>
                <a:cs typeface="+mn-cs"/>
              </a:rPr>
              <a:t>that you can't see</a:t>
            </a:r>
          </a:p>
          <a:p>
            <a:r>
              <a:rPr lang="en-US" sz="1200" kern="1200" dirty="0">
                <a:solidFill>
                  <a:schemeClr val="tx1"/>
                </a:solidFill>
                <a:effectLst/>
                <a:latin typeface="+mn-lt"/>
                <a:ea typeface="+mn-ea"/>
                <a:cs typeface="+mn-cs"/>
              </a:rPr>
              <a:t>As you look on in fear </a:t>
            </a:r>
          </a:p>
          <a:p>
            <a:r>
              <a:rPr lang="en-US" sz="1200" kern="1200" dirty="0">
                <a:solidFill>
                  <a:schemeClr val="tx1"/>
                </a:solidFill>
                <a:effectLst/>
                <a:latin typeface="+mn-lt"/>
                <a:ea typeface="+mn-ea"/>
                <a:cs typeface="+mn-cs"/>
              </a:rPr>
              <a:t>at yet another video about to play that you can't hear</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Why should I care how you fare</a:t>
            </a:r>
          </a:p>
          <a:p>
            <a:r>
              <a:rPr lang="en-US" sz="1200" kern="1200" dirty="0">
                <a:solidFill>
                  <a:schemeClr val="tx1"/>
                </a:solidFill>
                <a:effectLst/>
                <a:latin typeface="+mn-lt"/>
                <a:ea typeface="+mn-ea"/>
                <a:cs typeface="+mn-cs"/>
              </a:rPr>
              <a:t>as your eyes glaze and your head you bend</a:t>
            </a:r>
          </a:p>
          <a:p>
            <a:r>
              <a:rPr lang="en-US" sz="1200" kern="1200" dirty="0">
                <a:solidFill>
                  <a:schemeClr val="tx1"/>
                </a:solidFill>
                <a:effectLst/>
                <a:latin typeface="+mn-lt"/>
                <a:ea typeface="+mn-ea"/>
                <a:cs typeface="+mn-cs"/>
              </a:rPr>
              <a:t>at another email your brain can't immediately comprehend</a:t>
            </a:r>
          </a:p>
          <a:p>
            <a:r>
              <a:rPr lang="en-US" sz="1200" kern="1200" dirty="0">
                <a:solidFill>
                  <a:schemeClr val="tx1"/>
                </a:solidFill>
                <a:effectLst/>
                <a:latin typeface="+mn-lt"/>
                <a:ea typeface="+mn-ea"/>
                <a:cs typeface="+mn-cs"/>
              </a:rPr>
              <a:t>they pulled out a lot of big words from the dictionary</a:t>
            </a:r>
          </a:p>
          <a:p>
            <a:r>
              <a:rPr lang="en-US" sz="1200" kern="1200" dirty="0">
                <a:solidFill>
                  <a:schemeClr val="tx1"/>
                </a:solidFill>
                <a:effectLst/>
                <a:latin typeface="+mn-lt"/>
                <a:ea typeface="+mn-ea"/>
                <a:cs typeface="+mn-cs"/>
              </a:rPr>
              <a:t>forgetting to speak the language of those of us who are special in our ordinary</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Why should I care how you fare</a:t>
            </a:r>
          </a:p>
          <a:p>
            <a:r>
              <a:rPr lang="en-US" sz="1200" kern="1200" dirty="0">
                <a:solidFill>
                  <a:schemeClr val="tx1"/>
                </a:solidFill>
                <a:effectLst/>
                <a:latin typeface="+mn-lt"/>
                <a:ea typeface="+mn-ea"/>
                <a:cs typeface="+mn-cs"/>
              </a:rPr>
              <a:t>that you can't move a mouse like they say you might </a:t>
            </a:r>
          </a:p>
          <a:p>
            <a:r>
              <a:rPr lang="en-US" sz="1200" kern="1200" dirty="0">
                <a:solidFill>
                  <a:schemeClr val="tx1"/>
                </a:solidFill>
                <a:effectLst/>
                <a:latin typeface="+mn-lt"/>
                <a:ea typeface="+mn-ea"/>
                <a:cs typeface="+mn-cs"/>
              </a:rPr>
              <a:t>and there's no keyboard option or voice command available to solve your plight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What I need from you is to pay attention and apply the rules of accessibility</a:t>
            </a:r>
          </a:p>
          <a:p>
            <a:r>
              <a:rPr lang="en-US" sz="1200" kern="1200" dirty="0">
                <a:solidFill>
                  <a:schemeClr val="tx1"/>
                </a:solidFill>
                <a:effectLst/>
                <a:latin typeface="+mn-lt"/>
                <a:ea typeface="+mn-ea"/>
                <a:cs typeface="+mn-cs"/>
              </a:rPr>
              <a:t>that's the best and most important thing you can (ever) do for me </a:t>
            </a:r>
          </a:p>
          <a:p>
            <a:r>
              <a:rPr lang="en-US" sz="1200" kern="1200" dirty="0">
                <a:solidFill>
                  <a:schemeClr val="tx1"/>
                </a:solidFill>
                <a:effectLst/>
                <a:latin typeface="+mn-lt"/>
                <a:ea typeface="+mn-ea"/>
                <a:cs typeface="+mn-cs"/>
              </a:rPr>
              <a:t>It's not even about a sense of misplaced sympathy  </a:t>
            </a:r>
          </a:p>
          <a:p>
            <a:r>
              <a:rPr lang="en-US" sz="1200" kern="1200" dirty="0">
                <a:solidFill>
                  <a:schemeClr val="tx1"/>
                </a:solidFill>
                <a:effectLst/>
                <a:latin typeface="+mn-lt"/>
                <a:ea typeface="+mn-ea"/>
                <a:cs typeface="+mn-cs"/>
              </a:rPr>
              <a:t>It's about using a bit of time, effort and some effective empathy</a:t>
            </a:r>
          </a:p>
          <a:p>
            <a:r>
              <a:rPr lang="en-US" sz="1200" kern="1200" dirty="0">
                <a:solidFill>
                  <a:schemeClr val="tx1"/>
                </a:solidFill>
                <a:effectLst/>
                <a:latin typeface="+mn-lt"/>
                <a:ea typeface="+mn-ea"/>
                <a:cs typeface="+mn-cs"/>
              </a:rPr>
              <a:t>If you took a moment to walk in even one shoe</a:t>
            </a:r>
          </a:p>
          <a:p>
            <a:r>
              <a:rPr lang="en-US" sz="1200" kern="1200" dirty="0">
                <a:solidFill>
                  <a:schemeClr val="tx1"/>
                </a:solidFill>
                <a:effectLst/>
                <a:latin typeface="+mn-lt"/>
                <a:ea typeface="+mn-ea"/>
                <a:cs typeface="+mn-cs"/>
              </a:rPr>
              <a:t>You'd realize what's needed is not that hard to do</a:t>
            </a:r>
          </a:p>
          <a:p>
            <a:r>
              <a:rPr lang="en-US" sz="1200" kern="1200" dirty="0">
                <a:solidFill>
                  <a:schemeClr val="tx1"/>
                </a:solidFill>
                <a:effectLst/>
                <a:latin typeface="+mn-lt"/>
                <a:ea typeface="+mn-ea"/>
                <a:cs typeface="+mn-cs"/>
              </a:rPr>
              <a:t>So I'm able to showcase my greatness and work productively</a:t>
            </a:r>
          </a:p>
          <a:p>
            <a:r>
              <a:rPr lang="en-US" sz="1200" kern="1200" dirty="0">
                <a:solidFill>
                  <a:schemeClr val="tx1"/>
                </a:solidFill>
                <a:effectLst/>
                <a:latin typeface="+mn-lt"/>
                <a:ea typeface="+mn-ea"/>
                <a:cs typeface="+mn-cs"/>
              </a:rPr>
              <a:t>and enjoy all that -  just like you - while doing it independently</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Angela R. Watkins 11/2019</a:t>
            </a:r>
          </a:p>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Thursday, December 12, 2019</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10</a:t>
            </a:fld>
            <a:endParaRPr lang="en-US" dirty="0"/>
          </a:p>
        </p:txBody>
      </p:sp>
    </p:spTree>
    <p:extLst>
      <p:ext uri="{BB962C8B-B14F-4D97-AF65-F5344CB8AC3E}">
        <p14:creationId xmlns:p14="http://schemas.microsoft.com/office/powerpoint/2010/main" val="41922882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Thursday, December 12, 2019</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11</a:t>
            </a:fld>
            <a:endParaRPr lang="en-US" dirty="0"/>
          </a:p>
        </p:txBody>
      </p:sp>
    </p:spTree>
    <p:extLst>
      <p:ext uri="{BB962C8B-B14F-4D97-AF65-F5344CB8AC3E}">
        <p14:creationId xmlns:p14="http://schemas.microsoft.com/office/powerpoint/2010/main" val="3695525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Yvette said we could be creative and have funs sense the goal is be fun and light.  I have professional titles for my sections and then I just my own fun way of putting things</a:t>
            </a:r>
          </a:p>
          <a:p>
            <a:endParaRPr lang="en-US" dirty="0"/>
          </a:p>
          <a:p>
            <a:r>
              <a:rPr lang="en-US" dirty="0"/>
              <a:t>I’ve learned a lot of things and I managed to put them in five (5) categories. </a:t>
            </a:r>
          </a:p>
          <a:p>
            <a:endParaRPr lang="en-US" dirty="0"/>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how can i use what i know - resources </a:t>
            </a:r>
          </a:p>
          <a:p>
            <a:r>
              <a:rPr lang="en-US" sz="1200" kern="1200" dirty="0">
                <a:solidFill>
                  <a:schemeClr val="tx1"/>
                </a:solidFill>
                <a:effectLst/>
                <a:latin typeface="+mn-lt"/>
                <a:ea typeface="+mn-ea"/>
                <a:cs typeface="+mn-cs"/>
              </a:rPr>
              <a:t>tell you what you need to know - communications</a:t>
            </a:r>
          </a:p>
          <a:p>
            <a:r>
              <a:rPr lang="en-US" sz="1200" kern="1200" dirty="0">
                <a:solidFill>
                  <a:schemeClr val="tx1"/>
                </a:solidFill>
                <a:effectLst/>
                <a:latin typeface="+mn-lt"/>
                <a:ea typeface="+mn-ea"/>
                <a:cs typeface="+mn-cs"/>
              </a:rPr>
              <a:t>show you what you need to know - collaboration </a:t>
            </a:r>
          </a:p>
          <a:p>
            <a:r>
              <a:rPr lang="en-US" sz="1200" kern="1200" dirty="0">
                <a:solidFill>
                  <a:schemeClr val="tx1"/>
                </a:solidFill>
                <a:effectLst/>
                <a:latin typeface="+mn-lt"/>
                <a:ea typeface="+mn-ea"/>
                <a:cs typeface="+mn-cs"/>
              </a:rPr>
              <a:t>track that you know it - measuring</a:t>
            </a:r>
          </a:p>
          <a:p>
            <a:r>
              <a:rPr lang="en-US" sz="1200" kern="1200" dirty="0">
                <a:solidFill>
                  <a:schemeClr val="tx1"/>
                </a:solidFill>
                <a:effectLst/>
                <a:latin typeface="+mn-lt"/>
                <a:ea typeface="+mn-ea"/>
                <a:cs typeface="+mn-cs"/>
              </a:rPr>
              <a:t>see you use what you now know - empathy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3 "</a:t>
            </a:r>
            <a:r>
              <a:rPr lang="en-US" sz="1200" kern="1200" dirty="0" err="1">
                <a:solidFill>
                  <a:schemeClr val="tx1"/>
                </a:solidFill>
                <a:effectLst/>
                <a:latin typeface="+mn-lt"/>
                <a:ea typeface="+mn-ea"/>
                <a:cs typeface="+mn-cs"/>
              </a:rPr>
              <a:t>thes</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 apathy : don't care,  doesn't affect me</a:t>
            </a:r>
          </a:p>
          <a:p>
            <a:r>
              <a:rPr lang="en-US" sz="1200" kern="1200" dirty="0">
                <a:solidFill>
                  <a:schemeClr val="tx1"/>
                </a:solidFill>
                <a:effectLst/>
                <a:latin typeface="+mn-lt"/>
                <a:ea typeface="+mn-ea"/>
                <a:cs typeface="+mn-cs"/>
              </a:rPr>
              <a:t>- sympathy - aww that's too bad,  good luck to you</a:t>
            </a:r>
          </a:p>
          <a:p>
            <a:r>
              <a:rPr lang="en-US" sz="1200" kern="1200" dirty="0">
                <a:solidFill>
                  <a:schemeClr val="tx1"/>
                </a:solidFill>
                <a:effectLst/>
                <a:latin typeface="+mn-lt"/>
                <a:ea typeface="+mn-ea"/>
                <a:cs typeface="+mn-cs"/>
              </a:rPr>
              <a:t>- empathy- what can i do to better</a:t>
            </a:r>
          </a:p>
          <a:p>
            <a:endParaRPr lang="en-US" dirty="0"/>
          </a:p>
        </p:txBody>
      </p:sp>
      <p:sp>
        <p:nvSpPr>
          <p:cNvPr id="4" name="Slide Number Placeholder 3"/>
          <p:cNvSpPr>
            <a:spLocks noGrp="1"/>
          </p:cNvSpPr>
          <p:nvPr>
            <p:ph type="sldNum" sz="quarter" idx="10"/>
          </p:nvPr>
        </p:nvSpPr>
        <p:spPr/>
        <p:txBody>
          <a:bodyPr/>
          <a:lstStyle/>
          <a:p>
            <a:fld id="{51D8DF30-9E6E-1040-803C-858E65A298A1}" type="slidenum">
              <a:rPr lang="en-US" smtClean="0"/>
              <a:t>2</a:t>
            </a:fld>
            <a:endParaRPr lang="en-US"/>
          </a:p>
        </p:txBody>
      </p:sp>
      <p:sp>
        <p:nvSpPr>
          <p:cNvPr id="5" name="Footer Placeholder 4">
            <a:extLst>
              <a:ext uri="{FF2B5EF4-FFF2-40B4-BE49-F238E27FC236}">
                <a16:creationId xmlns="" xmlns:a16="http://schemas.microsoft.com/office/drawing/2014/main" id="{19FBFAC4-11D9-412B-813D-91CD09D3A661}"/>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 xmlns:a16="http://schemas.microsoft.com/office/drawing/2014/main" id="{E4AFFD40-03C3-4227-8F3C-B7ED9E3E9981}"/>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 xmlns:a16="http://schemas.microsoft.com/office/drawing/2014/main" id="{16C5DB7B-60A9-4B18-9583-45049C9B4C11}"/>
              </a:ext>
            </a:extLst>
          </p:cNvPr>
          <p:cNvSpPr>
            <a:spLocks noGrp="1"/>
          </p:cNvSpPr>
          <p:nvPr>
            <p:ph type="dt" idx="13"/>
          </p:nvPr>
        </p:nvSpPr>
        <p:spPr/>
        <p:txBody>
          <a:bodyPr/>
          <a:lstStyle/>
          <a:p>
            <a:fld id="{40721081-4EB1-41F6-93FE-CF58C33AB3DD}" type="datetime2">
              <a:rPr lang="en-US" smtClean="0"/>
              <a:t>Thursday, December 12, 2019</a:t>
            </a:fld>
            <a:endParaRPr lang="en-US"/>
          </a:p>
        </p:txBody>
      </p:sp>
    </p:spTree>
    <p:extLst>
      <p:ext uri="{BB962C8B-B14F-4D97-AF65-F5344CB8AC3E}">
        <p14:creationId xmlns:p14="http://schemas.microsoft.com/office/powerpoint/2010/main" val="13572579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While we’re focusing on Word today, the accessibility checker is available in the other Microsoft application tools such as Excel and PowerPoint. You can also find “Help” for outlook emails by typing in “Accessibility Checker” in the help term field.</a:t>
            </a:r>
          </a:p>
        </p:txBody>
      </p:sp>
      <p:sp>
        <p:nvSpPr>
          <p:cNvPr id="4" name="Slide Number Placeholder 3"/>
          <p:cNvSpPr>
            <a:spLocks noGrp="1"/>
          </p:cNvSpPr>
          <p:nvPr>
            <p:ph type="sldNum" sz="quarter" idx="10"/>
          </p:nvPr>
        </p:nvSpPr>
        <p:spPr/>
        <p:txBody>
          <a:bodyPr/>
          <a:lstStyle/>
          <a:p>
            <a:fld id="{7B4B7B01-DEAE-4007-A5BE-56C80D75995A}" type="slidenum">
              <a:rPr lang="en-US" smtClean="0"/>
              <a:t>3</a:t>
            </a:fld>
            <a:endParaRPr lang="en-US"/>
          </a:p>
        </p:txBody>
      </p:sp>
      <p:sp>
        <p:nvSpPr>
          <p:cNvPr id="5" name="Footer Placeholder 4">
            <a:extLst>
              <a:ext uri="{FF2B5EF4-FFF2-40B4-BE49-F238E27FC236}">
                <a16:creationId xmlns=""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Thursday, December 12, 2019</a:t>
            </a:fld>
            <a:endParaRPr lang="en-US"/>
          </a:p>
        </p:txBody>
      </p:sp>
    </p:spTree>
    <p:extLst>
      <p:ext uri="{BB962C8B-B14F-4D97-AF65-F5344CB8AC3E}">
        <p14:creationId xmlns:p14="http://schemas.microsoft.com/office/powerpoint/2010/main" val="291646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 five lessons relate to each other. So, even though I’ve got them categorized, they really overlap and build on each other in actual use.</a:t>
            </a:r>
          </a:p>
        </p:txBody>
      </p:sp>
      <p:sp>
        <p:nvSpPr>
          <p:cNvPr id="4" name="Slide Number Placeholder 3"/>
          <p:cNvSpPr>
            <a:spLocks noGrp="1"/>
          </p:cNvSpPr>
          <p:nvPr>
            <p:ph type="sldNum" sz="quarter" idx="10"/>
          </p:nvPr>
        </p:nvSpPr>
        <p:spPr/>
        <p:txBody>
          <a:bodyPr/>
          <a:lstStyle/>
          <a:p>
            <a:fld id="{7B4B7B01-DEAE-4007-A5BE-56C80D75995A}" type="slidenum">
              <a:rPr lang="en-US" smtClean="0"/>
              <a:t>4</a:t>
            </a:fld>
            <a:endParaRPr lang="en-US"/>
          </a:p>
        </p:txBody>
      </p:sp>
      <p:sp>
        <p:nvSpPr>
          <p:cNvPr id="5" name="Footer Placeholder 4">
            <a:extLst>
              <a:ext uri="{FF2B5EF4-FFF2-40B4-BE49-F238E27FC236}">
                <a16:creationId xmlns=""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Thursday, December 12, 2019</a:t>
            </a:fld>
            <a:endParaRPr lang="en-US"/>
          </a:p>
        </p:txBody>
      </p:sp>
    </p:spTree>
    <p:extLst>
      <p:ext uri="{BB962C8B-B14F-4D97-AF65-F5344CB8AC3E}">
        <p14:creationId xmlns:p14="http://schemas.microsoft.com/office/powerpoint/2010/main" val="2318342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this presentation we’re going to get right into demonstrating the use of the Accessibility Checker for Microsoft products such as Word, Excel, and PowerPoint.</a:t>
            </a:r>
          </a:p>
          <a:p>
            <a:endParaRPr lang="en-US" dirty="0"/>
          </a:p>
          <a:p>
            <a:r>
              <a:rPr lang="en-US" dirty="0"/>
              <a:t>This demonstration is focused on the use of Microsoft Word and the Accessibility Checker. </a:t>
            </a:r>
          </a:p>
          <a:p>
            <a:endParaRPr lang="en-US" dirty="0"/>
          </a:p>
          <a:p>
            <a:endParaRPr lang="en-US" dirty="0"/>
          </a:p>
        </p:txBody>
      </p:sp>
      <p:sp>
        <p:nvSpPr>
          <p:cNvPr id="4" name="Slide Number Placeholder 3"/>
          <p:cNvSpPr>
            <a:spLocks noGrp="1"/>
          </p:cNvSpPr>
          <p:nvPr>
            <p:ph type="sldNum" sz="quarter" idx="10"/>
          </p:nvPr>
        </p:nvSpPr>
        <p:spPr/>
        <p:txBody>
          <a:bodyPr/>
          <a:lstStyle/>
          <a:p>
            <a:fld id="{51D8DF30-9E6E-1040-803C-858E65A298A1}" type="slidenum">
              <a:rPr lang="en-US" smtClean="0"/>
              <a:t>5</a:t>
            </a:fld>
            <a:endParaRPr lang="en-US"/>
          </a:p>
        </p:txBody>
      </p:sp>
      <p:sp>
        <p:nvSpPr>
          <p:cNvPr id="5" name="Footer Placeholder 4">
            <a:extLst>
              <a:ext uri="{FF2B5EF4-FFF2-40B4-BE49-F238E27FC236}">
                <a16:creationId xmlns="" xmlns:a16="http://schemas.microsoft.com/office/drawing/2014/main" id="{D10B33BF-4520-43D7-B841-9506EDEB9F0F}"/>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 xmlns:a16="http://schemas.microsoft.com/office/drawing/2014/main" id="{0013B510-7AAE-4FF9-93B9-DED69FA3B691}"/>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 xmlns:a16="http://schemas.microsoft.com/office/drawing/2014/main" id="{B7A6F7DB-36B6-4C81-8EEE-E6415B2F6151}"/>
              </a:ext>
            </a:extLst>
          </p:cNvPr>
          <p:cNvSpPr>
            <a:spLocks noGrp="1"/>
          </p:cNvSpPr>
          <p:nvPr>
            <p:ph type="dt" idx="13"/>
          </p:nvPr>
        </p:nvSpPr>
        <p:spPr/>
        <p:txBody>
          <a:bodyPr/>
          <a:lstStyle/>
          <a:p>
            <a:fld id="{E96F5733-0BB7-4C50-8650-7D83D5FE42A7}" type="datetime2">
              <a:rPr lang="en-US" smtClean="0"/>
              <a:t>Thursday, December 12, 2019</a:t>
            </a:fld>
            <a:endParaRPr lang="en-US"/>
          </a:p>
        </p:txBody>
      </p:sp>
    </p:spTree>
    <p:extLst>
      <p:ext uri="{BB962C8B-B14F-4D97-AF65-F5344CB8AC3E}">
        <p14:creationId xmlns:p14="http://schemas.microsoft.com/office/powerpoint/2010/main" val="42020083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GSA website was a life saver. Customizable</a:t>
            </a:r>
          </a:p>
          <a:p>
            <a:r>
              <a:rPr lang="en-US" dirty="0">
                <a:solidFill>
                  <a:schemeClr val="tx1"/>
                </a:solidFill>
              </a:rPr>
              <a:t>The Playbook – </a:t>
            </a:r>
          </a:p>
          <a:p>
            <a:endParaRPr lang="en-US" dirty="0">
              <a:solidFill>
                <a:schemeClr val="tx1"/>
              </a:solidFill>
            </a:endParaRPr>
          </a:p>
          <a:p>
            <a:r>
              <a:rPr lang="en-US" dirty="0">
                <a:solidFill>
                  <a:schemeClr val="tx1"/>
                </a:solidFill>
              </a:rPr>
              <a:t>Accessibility Webinars</a:t>
            </a:r>
          </a:p>
          <a:p>
            <a:r>
              <a:rPr lang="en-US" dirty="0">
                <a:solidFill>
                  <a:schemeClr val="tx1"/>
                </a:solidFill>
              </a:rPr>
              <a:t>GSA Listserv</a:t>
            </a:r>
          </a:p>
          <a:p>
            <a:r>
              <a:rPr lang="en-US" dirty="0">
                <a:solidFill>
                  <a:schemeClr val="tx1"/>
                </a:solidFill>
              </a:rPr>
              <a:t>GSA bi-monthly meetings</a:t>
            </a:r>
          </a:p>
          <a:p>
            <a:r>
              <a:rPr lang="en-US" dirty="0"/>
              <a:t>.</a:t>
            </a:r>
          </a:p>
        </p:txBody>
      </p:sp>
      <p:sp>
        <p:nvSpPr>
          <p:cNvPr id="4" name="Slide Number Placeholder 3"/>
          <p:cNvSpPr>
            <a:spLocks noGrp="1"/>
          </p:cNvSpPr>
          <p:nvPr>
            <p:ph type="sldNum" sz="quarter" idx="10"/>
          </p:nvPr>
        </p:nvSpPr>
        <p:spPr/>
        <p:txBody>
          <a:bodyPr/>
          <a:lstStyle/>
          <a:p>
            <a:fld id="{7B4B7B01-DEAE-4007-A5BE-56C80D75995A}" type="slidenum">
              <a:rPr lang="en-US" smtClean="0"/>
              <a:t>6</a:t>
            </a:fld>
            <a:endParaRPr lang="en-US"/>
          </a:p>
        </p:txBody>
      </p:sp>
      <p:sp>
        <p:nvSpPr>
          <p:cNvPr id="5" name="Footer Placeholder 4">
            <a:extLst>
              <a:ext uri="{FF2B5EF4-FFF2-40B4-BE49-F238E27FC236}">
                <a16:creationId xmlns=""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Thursday, December 12, 2019</a:t>
            </a:fld>
            <a:endParaRPr lang="en-US"/>
          </a:p>
        </p:txBody>
      </p:sp>
    </p:spTree>
    <p:extLst>
      <p:ext uri="{BB962C8B-B14F-4D97-AF65-F5344CB8AC3E}">
        <p14:creationId xmlns:p14="http://schemas.microsoft.com/office/powerpoint/2010/main" val="14548060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mj-lt"/>
              <a:buAutoNum type="arabicPeriod"/>
            </a:pPr>
            <a:r>
              <a:rPr lang="en-US" dirty="0">
                <a:solidFill>
                  <a:schemeClr val="tx1"/>
                </a:solidFill>
              </a:rPr>
              <a:t>Get the help you need – Need the help you get</a:t>
            </a:r>
          </a:p>
          <a:p>
            <a:pPr marL="457200" indent="-457200">
              <a:buFont typeface="+mj-lt"/>
              <a:buAutoNum type="arabicPeriod"/>
            </a:pPr>
            <a:r>
              <a:rPr lang="en-US" dirty="0">
                <a:solidFill>
                  <a:schemeClr val="tx1"/>
                </a:solidFill>
              </a:rPr>
              <a:t>I’ll learn to speak your language, so it makes sense to you</a:t>
            </a:r>
          </a:p>
          <a:p>
            <a:pPr marL="457200" indent="-457200">
              <a:buFont typeface="+mj-lt"/>
              <a:buAutoNum type="arabicPeriod"/>
            </a:pPr>
            <a:r>
              <a:rPr lang="en-US" dirty="0">
                <a:solidFill>
                  <a:schemeClr val="tx1"/>
                </a:solidFill>
              </a:rPr>
              <a:t>Let me show you why you need to learn how to do this yourself</a:t>
            </a:r>
          </a:p>
          <a:p>
            <a:pPr marL="457200" indent="-457200">
              <a:buFont typeface="+mj-lt"/>
              <a:buAutoNum type="arabicPeriod"/>
            </a:pPr>
            <a:r>
              <a:rPr lang="en-US" dirty="0">
                <a:solidFill>
                  <a:schemeClr val="tx1"/>
                </a:solidFill>
              </a:rPr>
              <a:t>Sign in here, so I can prove that I spoke to you about this</a:t>
            </a:r>
          </a:p>
          <a:p>
            <a:pPr marL="457200" indent="-457200">
              <a:buFont typeface="+mj-lt"/>
              <a:buAutoNum type="arabicPeriod"/>
            </a:pPr>
            <a:r>
              <a:rPr lang="en-US" dirty="0">
                <a:solidFill>
                  <a:schemeClr val="tx1"/>
                </a:solidFill>
              </a:rPr>
              <a:t>Of the 3 “-</a:t>
            </a:r>
            <a:r>
              <a:rPr lang="en-US" dirty="0" err="1">
                <a:solidFill>
                  <a:schemeClr val="tx1"/>
                </a:solidFill>
              </a:rPr>
              <a:t>pathys</a:t>
            </a:r>
            <a:r>
              <a:rPr lang="en-US" dirty="0">
                <a:solidFill>
                  <a:schemeClr val="tx1"/>
                </a:solidFill>
              </a:rPr>
              <a:t>” only one leads to change - Empathy</a:t>
            </a:r>
          </a:p>
          <a:p>
            <a:endParaRPr lang="en-US" dirty="0"/>
          </a:p>
        </p:txBody>
      </p:sp>
      <p:sp>
        <p:nvSpPr>
          <p:cNvPr id="4" name="Slide Number Placeholder 3"/>
          <p:cNvSpPr>
            <a:spLocks noGrp="1"/>
          </p:cNvSpPr>
          <p:nvPr>
            <p:ph type="sldNum" sz="quarter" idx="10"/>
          </p:nvPr>
        </p:nvSpPr>
        <p:spPr/>
        <p:txBody>
          <a:bodyPr/>
          <a:lstStyle/>
          <a:p>
            <a:fld id="{51D8DF30-9E6E-1040-803C-858E65A298A1}" type="slidenum">
              <a:rPr lang="en-US" smtClean="0"/>
              <a:t>7</a:t>
            </a:fld>
            <a:endParaRPr lang="en-US" dirty="0"/>
          </a:p>
        </p:txBody>
      </p:sp>
      <p:sp>
        <p:nvSpPr>
          <p:cNvPr id="5" name="Footer Placeholder 4">
            <a:extLst>
              <a:ext uri="{FF2B5EF4-FFF2-40B4-BE49-F238E27FC236}">
                <a16:creationId xmlns="" xmlns:a16="http://schemas.microsoft.com/office/drawing/2014/main" id="{E3BFF5B7-C7A2-4892-ADFA-1207D2B5C41C}"/>
              </a:ext>
            </a:extLst>
          </p:cNvPr>
          <p:cNvSpPr>
            <a:spLocks noGrp="1"/>
          </p:cNvSpPr>
          <p:nvPr>
            <p:ph type="ftr" sz="quarter" idx="11"/>
          </p:nvPr>
        </p:nvSpPr>
        <p:spPr/>
        <p:txBody>
          <a:bodyPr/>
          <a:lstStyle/>
          <a:p>
            <a:r>
              <a:rPr lang="en-US" dirty="0"/>
              <a:t>Can you name the 508 Compliance Team?</a:t>
            </a:r>
          </a:p>
        </p:txBody>
      </p:sp>
      <p:sp>
        <p:nvSpPr>
          <p:cNvPr id="6" name="Header Placeholder 5">
            <a:extLst>
              <a:ext uri="{FF2B5EF4-FFF2-40B4-BE49-F238E27FC236}">
                <a16:creationId xmlns="" xmlns:a16="http://schemas.microsoft.com/office/drawing/2014/main" id="{F9177ABD-744B-4FA1-A1DD-D168E424BCEE}"/>
              </a:ext>
            </a:extLst>
          </p:cNvPr>
          <p:cNvSpPr>
            <a:spLocks noGrp="1"/>
          </p:cNvSpPr>
          <p:nvPr>
            <p:ph type="hdr" sz="quarter" idx="12"/>
          </p:nvPr>
        </p:nvSpPr>
        <p:spPr/>
        <p:txBody>
          <a:bodyPr/>
          <a:lstStyle/>
          <a:p>
            <a:r>
              <a:rPr lang="en-US" dirty="0"/>
              <a:t>Diversity and Inclusion Cruise</a:t>
            </a:r>
          </a:p>
        </p:txBody>
      </p:sp>
      <p:sp>
        <p:nvSpPr>
          <p:cNvPr id="7" name="Date Placeholder 6">
            <a:extLst>
              <a:ext uri="{FF2B5EF4-FFF2-40B4-BE49-F238E27FC236}">
                <a16:creationId xmlns="" xmlns:a16="http://schemas.microsoft.com/office/drawing/2014/main" id="{5025E557-E677-451E-BCAF-FB7892A59074}"/>
              </a:ext>
            </a:extLst>
          </p:cNvPr>
          <p:cNvSpPr>
            <a:spLocks noGrp="1"/>
          </p:cNvSpPr>
          <p:nvPr>
            <p:ph type="dt" idx="13"/>
          </p:nvPr>
        </p:nvSpPr>
        <p:spPr/>
        <p:txBody>
          <a:bodyPr/>
          <a:lstStyle/>
          <a:p>
            <a:fld id="{1C5DACDD-32A1-409F-B918-06459CD36ECF}" type="datetime2">
              <a:rPr lang="en-US" smtClean="0"/>
              <a:t>Thursday, December 12, 2019</a:t>
            </a:fld>
            <a:endParaRPr lang="en-US" dirty="0"/>
          </a:p>
        </p:txBody>
      </p:sp>
    </p:spTree>
    <p:extLst>
      <p:ext uri="{BB962C8B-B14F-4D97-AF65-F5344CB8AC3E}">
        <p14:creationId xmlns:p14="http://schemas.microsoft.com/office/powerpoint/2010/main" val="33954304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solidFill>
                  <a:schemeClr val="tx1"/>
                </a:solidFill>
              </a:rPr>
              <a:t>Give a person a fish, they eat for a day. Teach a person to fish, they eat for a lifetime.</a:t>
            </a:r>
          </a:p>
          <a:p>
            <a:pPr marL="0" indent="0">
              <a:buFontTx/>
              <a:buNone/>
            </a:pPr>
            <a:endParaRPr lang="en-US" dirty="0">
              <a:solidFill>
                <a:schemeClr val="tx1"/>
              </a:solidFill>
            </a:endParaRPr>
          </a:p>
          <a:p>
            <a:pPr marL="0" indent="0">
              <a:buFontTx/>
              <a:buNone/>
            </a:pPr>
            <a:r>
              <a:rPr lang="en-US" dirty="0">
                <a:solidFill>
                  <a:schemeClr val="tx1"/>
                </a:solidFill>
              </a:rPr>
              <a:t>I like to teach people to fish.</a:t>
            </a:r>
          </a:p>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Thursday, December 12, 2019</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8</a:t>
            </a:fld>
            <a:endParaRPr lang="en-US" dirty="0"/>
          </a:p>
        </p:txBody>
      </p:sp>
    </p:spTree>
    <p:extLst>
      <p:ext uri="{BB962C8B-B14F-4D97-AF65-F5344CB8AC3E}">
        <p14:creationId xmlns:p14="http://schemas.microsoft.com/office/powerpoint/2010/main" val="38919696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solidFill>
                  <a:schemeClr val="tx1"/>
                </a:solidFill>
              </a:rPr>
              <a:t>Have a sign in sheet to prove who’ve you talked to </a:t>
            </a:r>
          </a:p>
          <a:p>
            <a:pPr marL="0" indent="0">
              <a:buFontTx/>
              <a:buNone/>
            </a:pPr>
            <a:r>
              <a:rPr lang="en-US" dirty="0">
                <a:solidFill>
                  <a:schemeClr val="tx1"/>
                </a:solidFill>
              </a:rPr>
              <a:t>Keep track so you can show your impact to your managers and others</a:t>
            </a:r>
          </a:p>
          <a:p>
            <a:pPr marL="0" indent="0">
              <a:buFontTx/>
              <a:buNone/>
            </a:pPr>
            <a:r>
              <a:rPr lang="en-US" dirty="0">
                <a:solidFill>
                  <a:schemeClr val="tx1"/>
                </a:solidFill>
              </a:rPr>
              <a:t>All the presentations, meetings, trainings.</a:t>
            </a:r>
          </a:p>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Thursday, December 12, 2019</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9</a:t>
            </a:fld>
            <a:endParaRPr lang="en-US" dirty="0"/>
          </a:p>
        </p:txBody>
      </p:sp>
    </p:spTree>
    <p:extLst>
      <p:ext uri="{BB962C8B-B14F-4D97-AF65-F5344CB8AC3E}">
        <p14:creationId xmlns:p14="http://schemas.microsoft.com/office/powerpoint/2010/main" val="971243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C3E1B7C-C760-4C20-9634-F556F0A8138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 xmlns:a16="http://schemas.microsoft.com/office/drawing/2014/main" id="{44801EC5-65F4-43C6-86C4-5ACE79C1101B}"/>
              </a:ext>
            </a:extLst>
          </p:cNvPr>
          <p:cNvSpPr>
            <a:spLocks noGrp="1"/>
          </p:cNvSpPr>
          <p:nvPr>
            <p:ph type="sldNum" sz="quarter" idx="10"/>
          </p:nvPr>
        </p:nvSpPr>
        <p:spPr/>
        <p:txBody>
          <a:body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4031604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49" y="2310714"/>
            <a:ext cx="10746431" cy="1161535"/>
          </a:xfrm>
        </p:spPr>
        <p:txBody>
          <a:bodyPr anchor="b"/>
          <a:lstStyle>
            <a:lvl1pPr algn="l">
              <a:defRPr sz="6000">
                <a:solidFill>
                  <a:srgbClr val="204479"/>
                </a:solidFill>
              </a:defRPr>
            </a:lvl1pPr>
          </a:lstStyle>
          <a:p>
            <a:r>
              <a:rPr lang="en-US" dirty="0"/>
              <a:t>Click to edit Master title style</a:t>
            </a:r>
          </a:p>
        </p:txBody>
      </p:sp>
      <p:sp>
        <p:nvSpPr>
          <p:cNvPr id="3" name="Text Placeholder 2"/>
          <p:cNvSpPr>
            <a:spLocks noGrp="1"/>
          </p:cNvSpPr>
          <p:nvPr>
            <p:ph type="body" idx="1"/>
          </p:nvPr>
        </p:nvSpPr>
        <p:spPr>
          <a:xfrm>
            <a:off x="831849" y="3699778"/>
            <a:ext cx="10515600" cy="489164"/>
          </a:xfrm>
        </p:spPr>
        <p:txBody>
          <a:bodyPr/>
          <a:lstStyle>
            <a:lvl1pPr marL="0" indent="0">
              <a:buNone/>
              <a:defRPr sz="2400">
                <a:solidFill>
                  <a:srgbClr val="204479"/>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9055630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493520"/>
            <a:ext cx="5181600" cy="46834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493520"/>
            <a:ext cx="5181600" cy="46834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5"/>
          <p:cNvSpPr>
            <a:spLocks noGrp="1"/>
          </p:cNvSpPr>
          <p:nvPr>
            <p:ph type="sldNum" sz="quarter" idx="12"/>
          </p:nvPr>
        </p:nvSpPr>
        <p:spPr>
          <a:xfrm>
            <a:off x="838200" y="6311900"/>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581339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248963"/>
            <a:ext cx="10515600" cy="645118"/>
          </a:xfrm>
        </p:spPr>
        <p:txBody>
          <a:bodyPr/>
          <a:lstStyle/>
          <a:p>
            <a:r>
              <a:rPr lang="en-US"/>
              <a:t>Click to edit Master title style</a:t>
            </a:r>
          </a:p>
        </p:txBody>
      </p:sp>
      <p:sp>
        <p:nvSpPr>
          <p:cNvPr id="3" name="Text Placeholder 2"/>
          <p:cNvSpPr>
            <a:spLocks noGrp="1"/>
          </p:cNvSpPr>
          <p:nvPr>
            <p:ph type="body" idx="1"/>
          </p:nvPr>
        </p:nvSpPr>
        <p:spPr>
          <a:xfrm>
            <a:off x="839788" y="1310640"/>
            <a:ext cx="5157787" cy="11944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310640"/>
            <a:ext cx="5183188" cy="11944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p:cNvSpPr>
            <a:spLocks noGrp="1"/>
          </p:cNvSpPr>
          <p:nvPr>
            <p:ph type="sldNum" sz="quarter" idx="12"/>
          </p:nvPr>
        </p:nvSpPr>
        <p:spPr>
          <a:xfrm>
            <a:off x="839788" y="6296301"/>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16742865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Picture Placeholder 2"/>
          <p:cNvSpPr>
            <a:spLocks noGrp="1"/>
          </p:cNvSpPr>
          <p:nvPr>
            <p:ph type="pic" idx="1"/>
          </p:nvPr>
        </p:nvSpPr>
        <p:spPr>
          <a:xfrm>
            <a:off x="0" y="1690688"/>
            <a:ext cx="12192000" cy="516731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Tree>
    <p:extLst>
      <p:ext uri="{BB962C8B-B14F-4D97-AF65-F5344CB8AC3E}">
        <p14:creationId xmlns:p14="http://schemas.microsoft.com/office/powerpoint/2010/main" val="12556175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Slide Number Placeholder 5"/>
          <p:cNvSpPr>
            <a:spLocks noGrp="1"/>
          </p:cNvSpPr>
          <p:nvPr>
            <p:ph type="sldNum" sz="quarter" idx="12"/>
          </p:nvPr>
        </p:nvSpPr>
        <p:spPr>
          <a:xfrm>
            <a:off x="838200" y="6311900"/>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19894272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03505"/>
            <a:ext cx="10485120" cy="696596"/>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2708" y="1526381"/>
            <a:ext cx="6172200" cy="434260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 </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 name="Slide Number Placeholder 5"/>
          <p:cNvSpPr txBox="1">
            <a:spLocks/>
          </p:cNvSpPr>
          <p:nvPr userDrawn="1"/>
        </p:nvSpPr>
        <p:spPr>
          <a:xfrm>
            <a:off x="838200" y="631190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b="1" i="0" kern="1200">
                <a:solidFill>
                  <a:srgbClr val="204479"/>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21309410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33985"/>
            <a:ext cx="10525760" cy="704216"/>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93348" y="1438275"/>
            <a:ext cx="6172200" cy="466788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Slide Number Placeholder 5"/>
          <p:cNvSpPr txBox="1">
            <a:spLocks/>
          </p:cNvSpPr>
          <p:nvPr userDrawn="1"/>
        </p:nvSpPr>
        <p:spPr>
          <a:xfrm>
            <a:off x="838200" y="631190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b="1" i="0" kern="1200">
                <a:solidFill>
                  <a:srgbClr val="204479"/>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11410765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12"/>
          </p:nvPr>
        </p:nvSpPr>
        <p:spPr>
          <a:xfrm>
            <a:off x="838200" y="6311900"/>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10450619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76487" y="1303020"/>
            <a:ext cx="1777314" cy="4632642"/>
          </a:xfrm>
        </p:spPr>
        <p:txBody>
          <a:bodyPr vert="eaVert"/>
          <a:lstStyle>
            <a:lvl1pPr>
              <a:defRPr>
                <a:solidFill>
                  <a:srgbClr val="204479"/>
                </a:solidFill>
              </a:defRPr>
            </a:lvl1pPr>
          </a:lstStyle>
          <a:p>
            <a:r>
              <a:rPr lang="en-US" dirty="0"/>
              <a:t>Click to edit Master title style</a:t>
            </a:r>
          </a:p>
        </p:txBody>
      </p:sp>
      <p:sp>
        <p:nvSpPr>
          <p:cNvPr id="3" name="Vertical Text Placeholder 2"/>
          <p:cNvSpPr>
            <a:spLocks noGrp="1"/>
          </p:cNvSpPr>
          <p:nvPr>
            <p:ph type="body" orient="vert" idx="1"/>
          </p:nvPr>
        </p:nvSpPr>
        <p:spPr>
          <a:xfrm>
            <a:off x="838200" y="1303020"/>
            <a:ext cx="8577649" cy="463264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12"/>
          </p:nvPr>
        </p:nvSpPr>
        <p:spPr>
          <a:xfrm>
            <a:off x="838200" y="6311900"/>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870918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70270" y="2714825"/>
            <a:ext cx="10884444" cy="973715"/>
          </a:xfrm>
        </p:spPr>
        <p:txBody>
          <a:bodyPr anchor="b">
            <a:normAutofit/>
          </a:bodyPr>
          <a:lstStyle>
            <a:lvl1pPr algn="l">
              <a:defRPr sz="5400" b="1" i="0">
                <a:solidFill>
                  <a:srgbClr val="204479"/>
                </a:solidFill>
                <a:latin typeface="Arial" charset="0"/>
                <a:ea typeface="Arial" charset="0"/>
                <a:cs typeface="Arial" charset="0"/>
              </a:defRPr>
            </a:lvl1pPr>
          </a:lstStyle>
          <a:p>
            <a:r>
              <a:rPr lang="en-US" dirty="0"/>
              <a:t>Click to edit Master title style</a:t>
            </a:r>
          </a:p>
        </p:txBody>
      </p:sp>
      <p:sp>
        <p:nvSpPr>
          <p:cNvPr id="3" name="Subtitle 2"/>
          <p:cNvSpPr>
            <a:spLocks noGrp="1"/>
          </p:cNvSpPr>
          <p:nvPr>
            <p:ph type="subTitle" idx="1"/>
          </p:nvPr>
        </p:nvSpPr>
        <p:spPr>
          <a:xfrm>
            <a:off x="570270" y="3855008"/>
            <a:ext cx="7207045" cy="510308"/>
          </a:xfrm>
        </p:spPr>
        <p:txBody>
          <a:bodyPr>
            <a:normAutofit/>
          </a:bodyPr>
          <a:lstStyle>
            <a:lvl1pPr marL="0" indent="0" algn="l">
              <a:buNone/>
              <a:defRPr sz="2800">
                <a:solidFill>
                  <a:srgbClr val="204479"/>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6" name="Content Placeholder 7"/>
          <p:cNvSpPr>
            <a:spLocks noGrp="1"/>
          </p:cNvSpPr>
          <p:nvPr>
            <p:ph sz="quarter" idx="10"/>
          </p:nvPr>
        </p:nvSpPr>
        <p:spPr>
          <a:xfrm>
            <a:off x="570270" y="4549804"/>
            <a:ext cx="7207045" cy="475738"/>
          </a:xfrm>
        </p:spPr>
        <p:txBody>
          <a:bodyPr>
            <a:normAutofit/>
          </a:bodyPr>
          <a:lstStyle>
            <a:lvl1pPr marL="0" indent="0" algn="l">
              <a:buFontTx/>
              <a:buNone/>
              <a:defRPr sz="2000" b="1" i="1">
                <a:solidFill>
                  <a:srgbClr val="204479"/>
                </a:solidFill>
              </a:defRPr>
            </a:lvl1pPr>
          </a:lstStyle>
          <a:p>
            <a:pPr lvl="0"/>
            <a:r>
              <a:rPr lang="en-US" dirty="0"/>
              <a:t>Click to edit Master text styles</a:t>
            </a:r>
          </a:p>
        </p:txBody>
      </p:sp>
      <p:pic>
        <p:nvPicPr>
          <p:cNvPr id="7" name="Picture 6" descr="PBGC Logo with the the words Pension Benefit Guaranty Corporation">
            <a:extLst>
              <a:ext uri="{FF2B5EF4-FFF2-40B4-BE49-F238E27FC236}">
                <a16:creationId xmlns="" xmlns:a16="http://schemas.microsoft.com/office/drawing/2014/main" id="{3F0423D3-6166-4BB1-865C-CBD237F9893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570" y="5090962"/>
            <a:ext cx="4352545" cy="1280160"/>
          </a:xfrm>
          <a:prstGeom prst="rect">
            <a:avLst/>
          </a:prstGeom>
        </p:spPr>
      </p:pic>
    </p:spTree>
    <p:extLst>
      <p:ext uri="{BB962C8B-B14F-4D97-AF65-F5344CB8AC3E}">
        <p14:creationId xmlns:p14="http://schemas.microsoft.com/office/powerpoint/2010/main" val="2618429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70270" y="3917091"/>
            <a:ext cx="10884444" cy="973715"/>
          </a:xfrm>
        </p:spPr>
        <p:txBody>
          <a:bodyPr anchor="b">
            <a:normAutofit/>
          </a:bodyPr>
          <a:lstStyle>
            <a:lvl1pPr algn="l">
              <a:defRPr sz="5400" b="1" i="0">
                <a:solidFill>
                  <a:srgbClr val="204479"/>
                </a:solidFill>
                <a:latin typeface="Arial" charset="0"/>
                <a:ea typeface="Arial" charset="0"/>
                <a:cs typeface="Arial" charset="0"/>
              </a:defRPr>
            </a:lvl1pPr>
          </a:lstStyle>
          <a:p>
            <a:r>
              <a:rPr lang="en-US" dirty="0"/>
              <a:t>Click to edit Master title style</a:t>
            </a:r>
          </a:p>
        </p:txBody>
      </p:sp>
      <p:sp>
        <p:nvSpPr>
          <p:cNvPr id="3" name="Subtitle 2"/>
          <p:cNvSpPr>
            <a:spLocks noGrp="1"/>
          </p:cNvSpPr>
          <p:nvPr>
            <p:ph type="subTitle" idx="1"/>
          </p:nvPr>
        </p:nvSpPr>
        <p:spPr>
          <a:xfrm>
            <a:off x="570270" y="5057274"/>
            <a:ext cx="7207045" cy="510308"/>
          </a:xfrm>
        </p:spPr>
        <p:txBody>
          <a:bodyPr>
            <a:normAutofit/>
          </a:bodyPr>
          <a:lstStyle>
            <a:lvl1pPr marL="0" indent="0" algn="l">
              <a:buNone/>
              <a:defRPr sz="2800">
                <a:solidFill>
                  <a:srgbClr val="204479"/>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6" name="Content Placeholder 7"/>
          <p:cNvSpPr>
            <a:spLocks noGrp="1"/>
          </p:cNvSpPr>
          <p:nvPr>
            <p:ph sz="quarter" idx="10"/>
          </p:nvPr>
        </p:nvSpPr>
        <p:spPr>
          <a:xfrm>
            <a:off x="570270" y="5752070"/>
            <a:ext cx="7207045" cy="475738"/>
          </a:xfrm>
        </p:spPr>
        <p:txBody>
          <a:bodyPr>
            <a:normAutofit/>
          </a:bodyPr>
          <a:lstStyle>
            <a:lvl1pPr marL="0" indent="0" algn="l">
              <a:buFontTx/>
              <a:buNone/>
              <a:defRPr sz="2000" b="1" i="1">
                <a:solidFill>
                  <a:srgbClr val="204479"/>
                </a:solidFill>
              </a:defRPr>
            </a:lvl1pPr>
          </a:lstStyle>
          <a:p>
            <a:pPr lvl="0"/>
            <a:r>
              <a:rPr lang="en-US" dirty="0"/>
              <a:t>Click to edit Master text styles</a:t>
            </a:r>
          </a:p>
        </p:txBody>
      </p:sp>
      <p:pic>
        <p:nvPicPr>
          <p:cNvPr id="7" name="Picture 6" descr="PBGC Logo with the the words Pension Benefit Guaranty Corporation" title="PBGC Logo">
            <a:extLst>
              <a:ext uri="{FF2B5EF4-FFF2-40B4-BE49-F238E27FC236}">
                <a16:creationId xmlns="" xmlns:a16="http://schemas.microsoft.com/office/drawing/2014/main" id="{11724560-DF85-43DE-B949-95E352547B9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69162" y="2544687"/>
            <a:ext cx="4352545" cy="1280160"/>
          </a:xfrm>
          <a:prstGeom prst="rect">
            <a:avLst/>
          </a:prstGeom>
        </p:spPr>
      </p:pic>
    </p:spTree>
    <p:extLst>
      <p:ext uri="{BB962C8B-B14F-4D97-AF65-F5344CB8AC3E}">
        <p14:creationId xmlns:p14="http://schemas.microsoft.com/office/powerpoint/2010/main" val="741309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70270" y="2509810"/>
            <a:ext cx="9262099" cy="1973223"/>
          </a:xfrm>
        </p:spPr>
        <p:txBody>
          <a:bodyPr anchor="b">
            <a:normAutofit/>
          </a:bodyPr>
          <a:lstStyle>
            <a:lvl1pPr algn="l">
              <a:defRPr sz="5400" b="1" i="0">
                <a:solidFill>
                  <a:srgbClr val="204479"/>
                </a:solidFill>
                <a:latin typeface="Arial" charset="0"/>
                <a:ea typeface="Arial" charset="0"/>
                <a:cs typeface="Arial" charset="0"/>
              </a:defRPr>
            </a:lvl1pPr>
          </a:lstStyle>
          <a:p>
            <a:r>
              <a:rPr lang="en-US" dirty="0"/>
              <a:t>Click to edit Master title style</a:t>
            </a:r>
          </a:p>
        </p:txBody>
      </p:sp>
      <p:sp>
        <p:nvSpPr>
          <p:cNvPr id="3" name="Subtitle 2"/>
          <p:cNvSpPr>
            <a:spLocks noGrp="1"/>
          </p:cNvSpPr>
          <p:nvPr>
            <p:ph type="subTitle" idx="1"/>
          </p:nvPr>
        </p:nvSpPr>
        <p:spPr>
          <a:xfrm>
            <a:off x="570270" y="4686572"/>
            <a:ext cx="7207045" cy="510308"/>
          </a:xfrm>
        </p:spPr>
        <p:txBody>
          <a:bodyPr>
            <a:normAutofit/>
          </a:bodyPr>
          <a:lstStyle>
            <a:lvl1pPr marL="0" indent="0" algn="l">
              <a:buNone/>
              <a:defRPr sz="2800">
                <a:solidFill>
                  <a:srgbClr val="204479"/>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Content Placeholder 7"/>
          <p:cNvSpPr>
            <a:spLocks noGrp="1"/>
          </p:cNvSpPr>
          <p:nvPr>
            <p:ph sz="quarter" idx="10"/>
          </p:nvPr>
        </p:nvSpPr>
        <p:spPr>
          <a:xfrm>
            <a:off x="570270" y="5400419"/>
            <a:ext cx="5286375" cy="510651"/>
          </a:xfrm>
        </p:spPr>
        <p:txBody>
          <a:bodyPr>
            <a:normAutofit/>
          </a:bodyPr>
          <a:lstStyle>
            <a:lvl1pPr marL="0" indent="0" algn="l">
              <a:buFontTx/>
              <a:buNone/>
              <a:defRPr sz="2000" b="1" i="1">
                <a:solidFill>
                  <a:srgbClr val="204479"/>
                </a:solidFill>
              </a:defRPr>
            </a:lvl1pPr>
          </a:lstStyle>
          <a:p>
            <a:pPr lvl="0"/>
            <a:r>
              <a:rPr lang="en-US" dirty="0"/>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44844" y="2509811"/>
            <a:ext cx="9601200" cy="1407282"/>
          </a:xfrm>
        </p:spPr>
        <p:txBody>
          <a:bodyPr anchor="b">
            <a:normAutofit/>
          </a:bodyPr>
          <a:lstStyle>
            <a:lvl1pPr algn="l">
              <a:defRPr sz="5400" b="1" i="0">
                <a:solidFill>
                  <a:srgbClr val="204479"/>
                </a:solidFill>
                <a:latin typeface="Arial" charset="0"/>
                <a:ea typeface="Arial" charset="0"/>
                <a:cs typeface="Arial" charset="0"/>
              </a:defRPr>
            </a:lvl1pPr>
          </a:lstStyle>
          <a:p>
            <a:r>
              <a:rPr lang="en-US" dirty="0"/>
              <a:t>Click to edit Master title style</a:t>
            </a:r>
          </a:p>
        </p:txBody>
      </p:sp>
      <p:sp>
        <p:nvSpPr>
          <p:cNvPr id="3" name="Subtitle 2"/>
          <p:cNvSpPr>
            <a:spLocks noGrp="1"/>
          </p:cNvSpPr>
          <p:nvPr>
            <p:ph type="subTitle" idx="1"/>
          </p:nvPr>
        </p:nvSpPr>
        <p:spPr>
          <a:xfrm>
            <a:off x="444844" y="4019311"/>
            <a:ext cx="7207045" cy="510308"/>
          </a:xfrm>
        </p:spPr>
        <p:txBody>
          <a:bodyPr>
            <a:normAutofit/>
          </a:bodyPr>
          <a:lstStyle>
            <a:lvl1pPr marL="0" indent="0" algn="l">
              <a:buNone/>
              <a:defRPr sz="2800">
                <a:solidFill>
                  <a:srgbClr val="204479"/>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Content Placeholder 7"/>
          <p:cNvSpPr>
            <a:spLocks noGrp="1"/>
          </p:cNvSpPr>
          <p:nvPr>
            <p:ph sz="quarter" idx="10"/>
          </p:nvPr>
        </p:nvSpPr>
        <p:spPr>
          <a:xfrm>
            <a:off x="444844" y="4614170"/>
            <a:ext cx="5286375" cy="388374"/>
          </a:xfrm>
        </p:spPr>
        <p:txBody>
          <a:bodyPr>
            <a:normAutofit/>
          </a:bodyPr>
          <a:lstStyle>
            <a:lvl1pPr marL="0" indent="0" algn="l">
              <a:buFontTx/>
              <a:buNone/>
              <a:defRPr sz="2000" b="1" i="1">
                <a:solidFill>
                  <a:srgbClr val="204479"/>
                </a:solidFill>
              </a:defRPr>
            </a:lvl1pPr>
          </a:lstStyle>
          <a:p>
            <a:pPr lvl="0"/>
            <a:r>
              <a:rPr lang="en-US" dirty="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52400"/>
            <a:ext cx="10515600" cy="764909"/>
          </a:xfrm>
        </p:spPr>
        <p:txBody>
          <a:bodyPr>
            <a:normAutofit/>
          </a:bodyPr>
          <a:lstStyle>
            <a:lvl1pPr>
              <a:defRPr sz="3200" b="1" i="0">
                <a:solidFill>
                  <a:schemeClr val="bg1"/>
                </a:solidFill>
                <a:latin typeface="Arial" charset="0"/>
                <a:ea typeface="Arial" charset="0"/>
                <a:cs typeface="Arial" charset="0"/>
              </a:defRPr>
            </a:lvl1pPr>
          </a:lstStyle>
          <a:p>
            <a:r>
              <a:rPr lang="en-US" dirty="0"/>
              <a:t>Click to edit Master title style</a:t>
            </a:r>
          </a:p>
        </p:txBody>
      </p:sp>
      <p:sp>
        <p:nvSpPr>
          <p:cNvPr id="3" name="Content Placeholder 2"/>
          <p:cNvSpPr>
            <a:spLocks noGrp="1"/>
          </p:cNvSpPr>
          <p:nvPr>
            <p:ph idx="1"/>
          </p:nvPr>
        </p:nvSpPr>
        <p:spPr>
          <a:xfrm>
            <a:off x="838200" y="1574493"/>
            <a:ext cx="10515600" cy="4442849"/>
          </a:xfrm>
        </p:spPr>
        <p:txBody>
          <a:bodyPr>
            <a:normAutofit/>
          </a:bodyPr>
          <a:lstStyle>
            <a:lvl1pPr>
              <a:defRPr sz="2400">
                <a:solidFill>
                  <a:srgbClr val="5F5F5F"/>
                </a:solidFill>
              </a:defRPr>
            </a:lvl1pPr>
            <a:lvl2pPr>
              <a:spcBef>
                <a:spcPts val="300"/>
              </a:spcBef>
              <a:defRPr sz="2000">
                <a:solidFill>
                  <a:srgbClr val="5F5F5F"/>
                </a:solidFill>
              </a:defRPr>
            </a:lvl2pPr>
            <a:lvl3pPr>
              <a:spcBef>
                <a:spcPts val="300"/>
              </a:spcBef>
              <a:defRPr sz="1800">
                <a:solidFill>
                  <a:srgbClr val="5F5F5F"/>
                </a:solidFill>
              </a:defRPr>
            </a:lvl3pPr>
            <a:lvl4pPr>
              <a:spcBef>
                <a:spcPts val="0"/>
              </a:spcBef>
              <a:defRPr sz="1600">
                <a:solidFill>
                  <a:srgbClr val="5F5F5F"/>
                </a:solidFill>
              </a:defRPr>
            </a:lvl4pPr>
            <a:lvl5pPr>
              <a:spcBef>
                <a:spcPts val="0"/>
              </a:spcBef>
              <a:defRPr sz="1600">
                <a:solidFill>
                  <a:srgbClr val="5F5F5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838200" y="6186846"/>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1544703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52400"/>
            <a:ext cx="10515600" cy="764909"/>
          </a:xfrm>
        </p:spPr>
        <p:txBody>
          <a:bodyPr>
            <a:normAutofit/>
          </a:bodyPr>
          <a:lstStyle>
            <a:lvl1pPr>
              <a:defRPr sz="3200" b="1" i="0">
                <a:solidFill>
                  <a:schemeClr val="bg1"/>
                </a:solidFill>
                <a:latin typeface="Arial" charset="0"/>
                <a:ea typeface="Arial" charset="0"/>
                <a:cs typeface="Arial" charset="0"/>
              </a:defRPr>
            </a:lvl1pPr>
          </a:lstStyle>
          <a:p>
            <a:r>
              <a:rPr lang="en-US" dirty="0"/>
              <a:t>Click to edit Master title style</a:t>
            </a:r>
          </a:p>
        </p:txBody>
      </p:sp>
      <p:sp>
        <p:nvSpPr>
          <p:cNvPr id="3" name="Content Placeholder 2"/>
          <p:cNvSpPr>
            <a:spLocks noGrp="1"/>
          </p:cNvSpPr>
          <p:nvPr>
            <p:ph idx="1"/>
          </p:nvPr>
        </p:nvSpPr>
        <p:spPr>
          <a:xfrm>
            <a:off x="838200" y="1574493"/>
            <a:ext cx="10515600" cy="4442849"/>
          </a:xfrm>
        </p:spPr>
        <p:txBody>
          <a:bodyPr>
            <a:normAutofit/>
          </a:bodyPr>
          <a:lstStyle>
            <a:lvl1pPr>
              <a:defRPr sz="2400">
                <a:solidFill>
                  <a:srgbClr val="5F5F5F"/>
                </a:solidFill>
              </a:defRPr>
            </a:lvl1pPr>
            <a:lvl2pPr>
              <a:spcBef>
                <a:spcPts val="300"/>
              </a:spcBef>
              <a:defRPr sz="2000">
                <a:solidFill>
                  <a:srgbClr val="5F5F5F"/>
                </a:solidFill>
              </a:defRPr>
            </a:lvl2pPr>
            <a:lvl3pPr>
              <a:spcBef>
                <a:spcPts val="300"/>
              </a:spcBef>
              <a:defRPr sz="1800">
                <a:solidFill>
                  <a:srgbClr val="5F5F5F"/>
                </a:solidFill>
              </a:defRPr>
            </a:lvl3pPr>
            <a:lvl4pPr>
              <a:spcBef>
                <a:spcPts val="0"/>
              </a:spcBef>
              <a:defRPr sz="1600">
                <a:solidFill>
                  <a:srgbClr val="5F5F5F"/>
                </a:solidFill>
              </a:defRPr>
            </a:lvl4pPr>
            <a:lvl5pPr>
              <a:spcBef>
                <a:spcPts val="0"/>
              </a:spcBef>
              <a:defRPr sz="1600">
                <a:solidFill>
                  <a:srgbClr val="5F5F5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838200" y="6186846"/>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
        <p:nvSpPr>
          <p:cNvPr id="5" name="TextBox 4">
            <a:extLst>
              <a:ext uri="{FF2B5EF4-FFF2-40B4-BE49-F238E27FC236}">
                <a16:creationId xmlns="" xmlns:a16="http://schemas.microsoft.com/office/drawing/2014/main" id="{372765BA-C572-4272-83A1-7A3CD8A9056E}"/>
              </a:ext>
            </a:extLst>
          </p:cNvPr>
          <p:cNvSpPr txBox="1"/>
          <p:nvPr userDrawn="1"/>
        </p:nvSpPr>
        <p:spPr>
          <a:xfrm>
            <a:off x="2197061" y="1205827"/>
            <a:ext cx="8029204" cy="461665"/>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lstStyle/>
          <a:p>
            <a:pPr algn="ctr"/>
            <a:r>
              <a:rPr lang="en-US" sz="2400" b="1" cap="none" spc="0" dirty="0">
                <a:ln/>
                <a:solidFill>
                  <a:srgbClr val="4A7DBA"/>
                </a:solidFill>
                <a:effectLst/>
                <a:latin typeface="Arial" charset="0"/>
                <a:ea typeface="Arial" charset="0"/>
                <a:cs typeface="Arial" charset="0"/>
              </a:rPr>
              <a:t>Subtitle Header (optional) </a:t>
            </a:r>
            <a:r>
              <a:rPr lang="en-US" sz="2400" b="1" kern="1200" cap="none" spc="0" dirty="0">
                <a:ln/>
                <a:solidFill>
                  <a:srgbClr val="4A7DBA"/>
                </a:solidFill>
                <a:effectLst/>
                <a:latin typeface="Arial" charset="0"/>
                <a:ea typeface="Arial" charset="0"/>
                <a:cs typeface="Arial" charset="0"/>
              </a:rPr>
              <a:t>– Arial 24 pt. </a:t>
            </a:r>
            <a:r>
              <a:rPr lang="en-US" sz="2000" b="1" kern="1200" cap="none" spc="0" dirty="0">
                <a:ln/>
                <a:solidFill>
                  <a:srgbClr val="4A7DBA"/>
                </a:solidFill>
                <a:effectLst/>
                <a:latin typeface="Arial" charset="0"/>
                <a:ea typeface="Arial" charset="0"/>
                <a:cs typeface="Arial" charset="0"/>
              </a:rPr>
              <a:t>(Word Art Style)</a:t>
            </a:r>
          </a:p>
        </p:txBody>
      </p:sp>
    </p:spTree>
    <p:extLst>
      <p:ext uri="{BB962C8B-B14F-4D97-AF65-F5344CB8AC3E}">
        <p14:creationId xmlns:p14="http://schemas.microsoft.com/office/powerpoint/2010/main" val="3019237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223520"/>
            <a:ext cx="10515600" cy="693789"/>
          </a:xfrm>
          <a:noFill/>
        </p:spPr>
        <p:txBody>
          <a:bodyPr>
            <a:normAutofit/>
          </a:bodyPr>
          <a:lstStyle>
            <a:lvl1pPr>
              <a:defRPr sz="3200" b="1" i="0">
                <a:solidFill>
                  <a:srgbClr val="204479"/>
                </a:solidFill>
                <a:latin typeface="Arial" charset="0"/>
                <a:ea typeface="Arial" charset="0"/>
                <a:cs typeface="Arial" charset="0"/>
              </a:defRPr>
            </a:lvl1pPr>
          </a:lstStyle>
          <a:p>
            <a:r>
              <a:rPr lang="en-US" dirty="0"/>
              <a:t>Click to edit Master title style</a:t>
            </a:r>
          </a:p>
        </p:txBody>
      </p:sp>
      <p:sp>
        <p:nvSpPr>
          <p:cNvPr id="3" name="Content Placeholder 2"/>
          <p:cNvSpPr>
            <a:spLocks noGrp="1"/>
          </p:cNvSpPr>
          <p:nvPr>
            <p:ph idx="1"/>
          </p:nvPr>
        </p:nvSpPr>
        <p:spPr>
          <a:xfrm>
            <a:off x="838200" y="1330961"/>
            <a:ext cx="10515600" cy="4686382"/>
          </a:xfrm>
        </p:spPr>
        <p:txBody>
          <a:bodyPr>
            <a:normAutofit/>
          </a:bodyPr>
          <a:lstStyle>
            <a:lvl1pPr>
              <a:defRPr sz="2400">
                <a:solidFill>
                  <a:srgbClr val="5F5F5F"/>
                </a:solidFill>
              </a:defRPr>
            </a:lvl1pPr>
            <a:lvl2pPr>
              <a:spcBef>
                <a:spcPts val="300"/>
              </a:spcBef>
              <a:defRPr sz="2000">
                <a:solidFill>
                  <a:srgbClr val="5F5F5F"/>
                </a:solidFill>
              </a:defRPr>
            </a:lvl2pPr>
            <a:lvl3pPr>
              <a:spcBef>
                <a:spcPts val="300"/>
              </a:spcBef>
              <a:defRPr sz="1800">
                <a:solidFill>
                  <a:srgbClr val="5F5F5F"/>
                </a:solidFill>
              </a:defRPr>
            </a:lvl3pPr>
            <a:lvl4pPr>
              <a:spcBef>
                <a:spcPts val="0"/>
              </a:spcBef>
              <a:defRPr sz="1600">
                <a:solidFill>
                  <a:srgbClr val="5F5F5F"/>
                </a:solidFill>
              </a:defRPr>
            </a:lvl4pPr>
            <a:lvl5pPr>
              <a:spcBef>
                <a:spcPts val="0"/>
              </a:spcBef>
              <a:defRPr sz="1600">
                <a:solidFill>
                  <a:srgbClr val="5F5F5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838200" y="6186846"/>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49" y="2681418"/>
            <a:ext cx="10746431" cy="1161535"/>
          </a:xfrm>
        </p:spPr>
        <p:txBody>
          <a:bodyPr anchor="b"/>
          <a:lstStyle>
            <a:lvl1pPr algn="ctr">
              <a:defRPr sz="6000">
                <a:solidFill>
                  <a:schemeClr val="accent1">
                    <a:lumMod val="50000"/>
                  </a:schemeClr>
                </a:solidFill>
              </a:defRPr>
            </a:lvl1pPr>
          </a:lstStyle>
          <a:p>
            <a:r>
              <a:rPr lang="en-US" dirty="0"/>
              <a:t>Click to edit Master title style</a:t>
            </a:r>
          </a:p>
        </p:txBody>
      </p:sp>
      <p:sp>
        <p:nvSpPr>
          <p:cNvPr id="3" name="Text Placeholder 2"/>
          <p:cNvSpPr>
            <a:spLocks noGrp="1"/>
          </p:cNvSpPr>
          <p:nvPr>
            <p:ph type="body" idx="1"/>
          </p:nvPr>
        </p:nvSpPr>
        <p:spPr>
          <a:xfrm>
            <a:off x="831849" y="4070482"/>
            <a:ext cx="10515600" cy="489164"/>
          </a:xfrm>
        </p:spPr>
        <p:txBody>
          <a:bodyPr/>
          <a:lstStyle>
            <a:lvl1pPr marL="0" indent="0">
              <a:buNone/>
              <a:defRPr sz="2400">
                <a:solidFill>
                  <a:srgbClr val="204479"/>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29883"/>
            <a:ext cx="10515600" cy="78864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534160"/>
            <a:ext cx="10515600" cy="464280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 y="6492875"/>
            <a:ext cx="2743200" cy="365125"/>
          </a:xfrm>
          <a:prstGeom prst="rect">
            <a:avLst/>
          </a:prstGeom>
        </p:spPr>
        <p:txBody>
          <a:bodyPr vert="horz" lIns="91440" tIns="45720" rIns="91440" bIns="45720" rtlCol="0" anchor="ctr"/>
          <a:lstStyle>
            <a:lvl1pPr algn="l">
              <a:defRPr sz="1200" b="1" i="0">
                <a:solidFill>
                  <a:schemeClr val="tx1">
                    <a:tint val="75000"/>
                  </a:schemeClr>
                </a:solidFill>
                <a:latin typeface="Arial" charset="0"/>
                <a:ea typeface="Arial" charset="0"/>
                <a:cs typeface="Arial" charset="0"/>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482260046"/>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49" r:id="rId3"/>
    <p:sldLayoutId id="2147483660" r:id="rId4"/>
    <p:sldLayoutId id="2147483661" r:id="rId5"/>
    <p:sldLayoutId id="2147483650" r:id="rId6"/>
    <p:sldLayoutId id="2147483666" r:id="rId7"/>
    <p:sldLayoutId id="2147483663" r:id="rId8"/>
    <p:sldLayoutId id="2147483662" r:id="rId9"/>
    <p:sldLayoutId id="2147483651" r:id="rId10"/>
    <p:sldLayoutId id="2147483652" r:id="rId11"/>
    <p:sldLayoutId id="2147483653" r:id="rId12"/>
    <p:sldLayoutId id="2147483654" r:id="rId13"/>
    <p:sldLayoutId id="2147483655" r:id="rId14"/>
    <p:sldLayoutId id="2147483656" r:id="rId15"/>
    <p:sldLayoutId id="2147483657" r:id="rId16"/>
    <p:sldLayoutId id="2147483658" r:id="rId17"/>
    <p:sldLayoutId id="2147483659" r:id="rId18"/>
  </p:sldLayoutIdLst>
  <p:hf hdr="0" ftr="0" dt="0"/>
  <p:txStyles>
    <p:titleStyle>
      <a:lvl1pPr algn="r" defTabSz="914400" rtl="0" eaLnBrk="1" latinLnBrk="0" hangingPunct="1">
        <a:lnSpc>
          <a:spcPct val="90000"/>
        </a:lnSpc>
        <a:spcBef>
          <a:spcPct val="0"/>
        </a:spcBef>
        <a:buNone/>
        <a:defRPr sz="3200" b="1" i="0" kern="1200">
          <a:solidFill>
            <a:schemeClr val="bg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Clr>
          <a:srgbClr val="204479"/>
        </a:buClr>
        <a:buFont typeface="Arial"/>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204479"/>
        </a:buClr>
        <a:buFont typeface="Arial"/>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chemeClr val="tx1">
            <a:lumMod val="50000"/>
            <a:lumOff val="50000"/>
          </a:schemeClr>
        </a:buClr>
        <a:buFont typeface="Arial"/>
        <a:buChar char="•"/>
        <a:defRPr sz="2000" kern="1200">
          <a:solidFill>
            <a:schemeClr val="tx1">
              <a:lumMod val="50000"/>
              <a:lumOff val="50000"/>
            </a:schemeClr>
          </a:solidFill>
          <a:latin typeface="Arial" charset="0"/>
          <a:ea typeface="Arial" charset="0"/>
          <a:cs typeface="Arial" charset="0"/>
        </a:defRPr>
      </a:lvl3pPr>
      <a:lvl4pPr marL="1600200" indent="-228600" algn="l" defTabSz="914400" rtl="0" eaLnBrk="1" latinLnBrk="0" hangingPunct="1">
        <a:lnSpc>
          <a:spcPct val="90000"/>
        </a:lnSpc>
        <a:spcBef>
          <a:spcPts val="500"/>
        </a:spcBef>
        <a:buClr>
          <a:schemeClr val="tx1">
            <a:lumMod val="50000"/>
            <a:lumOff val="50000"/>
          </a:schemeClr>
        </a:buClr>
        <a:buFont typeface="Arial"/>
        <a:buChar char="•"/>
        <a:defRPr sz="1800" kern="1200">
          <a:solidFill>
            <a:schemeClr val="tx1">
              <a:lumMod val="50000"/>
              <a:lumOff val="50000"/>
            </a:schemeClr>
          </a:solidFill>
          <a:latin typeface="Arial" charset="0"/>
          <a:ea typeface="Arial" charset="0"/>
          <a:cs typeface="Arial" charset="0"/>
        </a:defRPr>
      </a:lvl4pPr>
      <a:lvl5pPr marL="2057400" indent="-228600" algn="l" defTabSz="914400" rtl="0" eaLnBrk="1" latinLnBrk="0" hangingPunct="1">
        <a:lnSpc>
          <a:spcPct val="90000"/>
        </a:lnSpc>
        <a:spcBef>
          <a:spcPts val="500"/>
        </a:spcBef>
        <a:buClr>
          <a:schemeClr val="tx1">
            <a:lumMod val="50000"/>
            <a:lumOff val="50000"/>
          </a:schemeClr>
        </a:buClr>
        <a:buFont typeface="Arial"/>
        <a:buChar char="•"/>
        <a:defRPr sz="1800" kern="1200">
          <a:solidFill>
            <a:schemeClr val="tx1">
              <a:lumMod val="50000"/>
              <a:lumOff val="50000"/>
            </a:schemeClr>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essons Learned">
            <a:extLst>
              <a:ext uri="{FF2B5EF4-FFF2-40B4-BE49-F238E27FC236}">
                <a16:creationId xmlns="" xmlns:a16="http://schemas.microsoft.com/office/drawing/2014/main" id="{7325F972-1BD7-46EA-BBB8-FFAD4521AD5E}"/>
              </a:ext>
            </a:extLst>
          </p:cNvPr>
          <p:cNvSpPr>
            <a:spLocks noGrp="1"/>
          </p:cNvSpPr>
          <p:nvPr>
            <p:ph type="ctrTitle"/>
          </p:nvPr>
        </p:nvSpPr>
        <p:spPr>
          <a:xfrm>
            <a:off x="570270" y="2909455"/>
            <a:ext cx="10884444" cy="1374299"/>
          </a:xfrm>
        </p:spPr>
        <p:txBody>
          <a:bodyPr>
            <a:normAutofit fontScale="90000"/>
          </a:bodyPr>
          <a:lstStyle/>
          <a:p>
            <a:r>
              <a:rPr lang="en-US" dirty="0">
                <a:solidFill>
                  <a:schemeClr val="tx1"/>
                </a:solidFill>
              </a:rPr>
              <a:t>FY 2019 Lessons Learned </a:t>
            </a:r>
            <a:br>
              <a:rPr lang="en-US" dirty="0">
                <a:solidFill>
                  <a:schemeClr val="tx1"/>
                </a:solidFill>
              </a:rPr>
            </a:br>
            <a:r>
              <a:rPr lang="en-US" dirty="0">
                <a:solidFill>
                  <a:schemeClr val="tx1"/>
                </a:solidFill>
              </a:rPr>
              <a:t>from a 508 PM</a:t>
            </a:r>
          </a:p>
        </p:txBody>
      </p:sp>
      <p:sp>
        <p:nvSpPr>
          <p:cNvPr id="5" name="Five Key Things">
            <a:extLst>
              <a:ext uri="{FF2B5EF4-FFF2-40B4-BE49-F238E27FC236}">
                <a16:creationId xmlns="" xmlns:a16="http://schemas.microsoft.com/office/drawing/2014/main" id="{F72CC4E8-7CF8-41BB-8247-C1903A8FB7E9}"/>
              </a:ext>
            </a:extLst>
          </p:cNvPr>
          <p:cNvSpPr>
            <a:spLocks noGrp="1"/>
          </p:cNvSpPr>
          <p:nvPr>
            <p:ph type="subTitle" idx="1"/>
          </p:nvPr>
        </p:nvSpPr>
        <p:spPr>
          <a:xfrm>
            <a:off x="538554" y="4283754"/>
            <a:ext cx="11335403" cy="510308"/>
          </a:xfrm>
        </p:spPr>
        <p:txBody>
          <a:bodyPr>
            <a:normAutofit/>
          </a:bodyPr>
          <a:lstStyle/>
          <a:p>
            <a:r>
              <a:rPr lang="en-US" dirty="0"/>
              <a:t>The Five Key Things that Served Me Best this Year</a:t>
            </a:r>
          </a:p>
        </p:txBody>
      </p:sp>
      <p:sp>
        <p:nvSpPr>
          <p:cNvPr id="4" name="Speaker and Event">
            <a:extLst>
              <a:ext uri="{FF2B5EF4-FFF2-40B4-BE49-F238E27FC236}">
                <a16:creationId xmlns="" xmlns:a16="http://schemas.microsoft.com/office/drawing/2014/main" id="{CB8C907E-B181-42AD-8D4F-9EB1E26A907B}"/>
              </a:ext>
            </a:extLst>
          </p:cNvPr>
          <p:cNvSpPr>
            <a:spLocks noGrp="1"/>
          </p:cNvSpPr>
          <p:nvPr>
            <p:ph sz="quarter" idx="10"/>
          </p:nvPr>
        </p:nvSpPr>
        <p:spPr>
          <a:xfrm>
            <a:off x="570270" y="5145018"/>
            <a:ext cx="7207045" cy="1027182"/>
          </a:xfrm>
        </p:spPr>
        <p:txBody>
          <a:bodyPr>
            <a:normAutofit fontScale="92500" lnSpcReduction="20000"/>
          </a:bodyPr>
          <a:lstStyle/>
          <a:p>
            <a:r>
              <a:rPr lang="en-US" dirty="0"/>
              <a:t>Angela Watkins, Section 508 Program </a:t>
            </a:r>
            <a:r>
              <a:rPr lang="en-US" dirty="0" smtClean="0"/>
              <a:t>Manager </a:t>
            </a:r>
          </a:p>
          <a:p>
            <a:r>
              <a:rPr lang="en-US" dirty="0" smtClean="0"/>
              <a:t>Pension Benefits Guaranty Corporation</a:t>
            </a:r>
            <a:r>
              <a:rPr lang="en-US" dirty="0"/>
              <a:t> </a:t>
            </a:r>
            <a:r>
              <a:rPr lang="en-US" dirty="0" smtClean="0"/>
              <a:t>(PBGC)</a:t>
            </a:r>
            <a:endParaRPr lang="en-US" dirty="0">
              <a:highlight>
                <a:srgbClr val="FFFF00"/>
              </a:highlight>
            </a:endParaRPr>
          </a:p>
          <a:p>
            <a:r>
              <a:rPr lang="en-US" dirty="0"/>
              <a:t>508 IT Accessibility Community Meeting (12/10/2019)</a:t>
            </a:r>
          </a:p>
        </p:txBody>
      </p:sp>
    </p:spTree>
    <p:extLst>
      <p:ext uri="{BB962C8B-B14F-4D97-AF65-F5344CB8AC3E}">
        <p14:creationId xmlns:p14="http://schemas.microsoft.com/office/powerpoint/2010/main" val="1984467135"/>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784" y="2693095"/>
            <a:ext cx="10746431" cy="1670865"/>
          </a:xfrm>
        </p:spPr>
        <p:txBody>
          <a:bodyPr>
            <a:noAutofit/>
          </a:bodyPr>
          <a:lstStyle/>
          <a:p>
            <a:pPr algn="ctr"/>
            <a:r>
              <a:rPr lang="en-US" sz="5400" dirty="0">
                <a:solidFill>
                  <a:srgbClr val="004B8D"/>
                </a:solidFill>
              </a:rPr>
              <a:t>Lesson #5:</a:t>
            </a:r>
            <a:br>
              <a:rPr lang="en-US" sz="5400" dirty="0">
                <a:solidFill>
                  <a:srgbClr val="004B8D"/>
                </a:solidFill>
              </a:rPr>
            </a:br>
            <a:r>
              <a:rPr lang="en-US" sz="5400" dirty="0">
                <a:solidFill>
                  <a:srgbClr val="004B8D"/>
                </a:solidFill>
              </a:rPr>
              <a:t>Apathy, Sympathy, or Empathy</a:t>
            </a:r>
          </a:p>
        </p:txBody>
      </p:sp>
    </p:spTree>
    <p:extLst>
      <p:ext uri="{BB962C8B-B14F-4D97-AF65-F5344CB8AC3E}">
        <p14:creationId xmlns:p14="http://schemas.microsoft.com/office/powerpoint/2010/main" val="4114111412"/>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49" y="2844256"/>
            <a:ext cx="10746431" cy="1161535"/>
          </a:xfrm>
        </p:spPr>
        <p:txBody>
          <a:bodyPr>
            <a:normAutofit/>
          </a:bodyPr>
          <a:lstStyle/>
          <a:p>
            <a:pPr algn="ctr"/>
            <a:r>
              <a:rPr lang="en-US" sz="5400" dirty="0">
                <a:solidFill>
                  <a:srgbClr val="004B8D"/>
                </a:solidFill>
              </a:rPr>
              <a:t>Questions</a:t>
            </a:r>
          </a:p>
        </p:txBody>
      </p:sp>
    </p:spTree>
    <p:extLst>
      <p:ext uri="{BB962C8B-B14F-4D97-AF65-F5344CB8AC3E}">
        <p14:creationId xmlns:p14="http://schemas.microsoft.com/office/powerpoint/2010/main" val="2174312848"/>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49" y="2848232"/>
            <a:ext cx="10746431" cy="1161535"/>
          </a:xfrm>
        </p:spPr>
        <p:txBody>
          <a:bodyPr>
            <a:normAutofit/>
          </a:bodyPr>
          <a:lstStyle/>
          <a:p>
            <a:pPr algn="ctr"/>
            <a:r>
              <a:rPr lang="en-US" sz="5400" dirty="0">
                <a:solidFill>
                  <a:srgbClr val="204479"/>
                </a:solidFill>
              </a:rPr>
              <a:t>Five Lessons Learned</a:t>
            </a:r>
          </a:p>
        </p:txBody>
      </p:sp>
    </p:spTree>
    <p:extLst>
      <p:ext uri="{BB962C8B-B14F-4D97-AF65-F5344CB8AC3E}">
        <p14:creationId xmlns:p14="http://schemas.microsoft.com/office/powerpoint/2010/main" val="1209977644"/>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2A102B2-89CB-4763-8F24-BA35D55506FF}"/>
              </a:ext>
            </a:extLst>
          </p:cNvPr>
          <p:cNvSpPr>
            <a:spLocks noGrp="1"/>
          </p:cNvSpPr>
          <p:nvPr>
            <p:ph type="title"/>
          </p:nvPr>
        </p:nvSpPr>
        <p:spPr/>
        <p:txBody>
          <a:bodyPr/>
          <a:lstStyle/>
          <a:p>
            <a:r>
              <a:rPr lang="en-US" dirty="0"/>
              <a:t>Five “Formal” Lessons Learned</a:t>
            </a:r>
          </a:p>
        </p:txBody>
      </p:sp>
      <p:sp>
        <p:nvSpPr>
          <p:cNvPr id="3" name="Content Placeholder 2">
            <a:extLst>
              <a:ext uri="{FF2B5EF4-FFF2-40B4-BE49-F238E27FC236}">
                <a16:creationId xmlns="" xmlns:a16="http://schemas.microsoft.com/office/drawing/2014/main" id="{D8E05882-A7BB-41E0-8BA0-E37F05C29779}"/>
              </a:ext>
            </a:extLst>
          </p:cNvPr>
          <p:cNvSpPr>
            <a:spLocks noGrp="1"/>
          </p:cNvSpPr>
          <p:nvPr>
            <p:ph idx="1"/>
          </p:nvPr>
        </p:nvSpPr>
        <p:spPr/>
        <p:txBody>
          <a:bodyPr/>
          <a:lstStyle/>
          <a:p>
            <a:pPr marL="457200" indent="-457200">
              <a:buFont typeface="+mj-lt"/>
              <a:buAutoNum type="arabicPeriod"/>
            </a:pPr>
            <a:r>
              <a:rPr lang="en-US" dirty="0">
                <a:solidFill>
                  <a:schemeClr val="tx1"/>
                </a:solidFill>
              </a:rPr>
              <a:t>Maximize Your Resources </a:t>
            </a:r>
          </a:p>
          <a:p>
            <a:pPr marL="457200" indent="-457200">
              <a:buFont typeface="+mj-lt"/>
              <a:buAutoNum type="arabicPeriod"/>
            </a:pPr>
            <a:r>
              <a:rPr lang="en-US" dirty="0">
                <a:solidFill>
                  <a:schemeClr val="tx1"/>
                </a:solidFill>
              </a:rPr>
              <a:t>Communications</a:t>
            </a:r>
          </a:p>
          <a:p>
            <a:pPr marL="457200" indent="-457200">
              <a:buFont typeface="+mj-lt"/>
              <a:buAutoNum type="arabicPeriod"/>
            </a:pPr>
            <a:r>
              <a:rPr lang="en-US" dirty="0">
                <a:solidFill>
                  <a:schemeClr val="tx1"/>
                </a:solidFill>
              </a:rPr>
              <a:t>Collaboration </a:t>
            </a:r>
          </a:p>
          <a:p>
            <a:pPr marL="457200" indent="-457200">
              <a:buFont typeface="+mj-lt"/>
              <a:buAutoNum type="arabicPeriod"/>
            </a:pPr>
            <a:r>
              <a:rPr lang="en-US" dirty="0">
                <a:solidFill>
                  <a:schemeClr val="tx1"/>
                </a:solidFill>
              </a:rPr>
              <a:t>Measure Your Impact</a:t>
            </a:r>
          </a:p>
          <a:p>
            <a:pPr marL="457200" indent="-457200">
              <a:buFont typeface="+mj-lt"/>
              <a:buAutoNum type="arabicPeriod"/>
            </a:pPr>
            <a:r>
              <a:rPr lang="en-US" dirty="0">
                <a:solidFill>
                  <a:schemeClr val="tx1"/>
                </a:solidFill>
              </a:rPr>
              <a:t>Empathy leads to Action</a:t>
            </a:r>
          </a:p>
        </p:txBody>
      </p:sp>
      <p:sp>
        <p:nvSpPr>
          <p:cNvPr id="4" name="Slide Number Placeholder 3">
            <a:extLst>
              <a:ext uri="{FF2B5EF4-FFF2-40B4-BE49-F238E27FC236}">
                <a16:creationId xmlns=""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3</a:t>
            </a:fld>
            <a:endParaRPr lang="en-US" dirty="0"/>
          </a:p>
        </p:txBody>
      </p:sp>
    </p:spTree>
    <p:extLst>
      <p:ext uri="{BB962C8B-B14F-4D97-AF65-F5344CB8AC3E}">
        <p14:creationId xmlns:p14="http://schemas.microsoft.com/office/powerpoint/2010/main" val="873213078"/>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2A102B2-89CB-4763-8F24-BA35D55506FF}"/>
              </a:ext>
            </a:extLst>
          </p:cNvPr>
          <p:cNvSpPr>
            <a:spLocks noGrp="1"/>
          </p:cNvSpPr>
          <p:nvPr>
            <p:ph type="title"/>
          </p:nvPr>
        </p:nvSpPr>
        <p:spPr/>
        <p:txBody>
          <a:bodyPr/>
          <a:lstStyle/>
          <a:p>
            <a:r>
              <a:rPr lang="en-US" dirty="0"/>
              <a:t>Five “Informal” Lessons Learned</a:t>
            </a:r>
          </a:p>
        </p:txBody>
      </p:sp>
      <p:sp>
        <p:nvSpPr>
          <p:cNvPr id="3" name="Content Placeholder 2">
            <a:extLst>
              <a:ext uri="{FF2B5EF4-FFF2-40B4-BE49-F238E27FC236}">
                <a16:creationId xmlns="" xmlns:a16="http://schemas.microsoft.com/office/drawing/2014/main" id="{D8E05882-A7BB-41E0-8BA0-E37F05C29779}"/>
              </a:ext>
            </a:extLst>
          </p:cNvPr>
          <p:cNvSpPr>
            <a:spLocks noGrp="1"/>
          </p:cNvSpPr>
          <p:nvPr>
            <p:ph idx="1"/>
          </p:nvPr>
        </p:nvSpPr>
        <p:spPr/>
        <p:txBody>
          <a:bodyPr/>
          <a:lstStyle/>
          <a:p>
            <a:pPr marL="457200" indent="-457200">
              <a:buFont typeface="+mj-lt"/>
              <a:buAutoNum type="arabicPeriod"/>
            </a:pPr>
            <a:r>
              <a:rPr lang="en-US" dirty="0">
                <a:solidFill>
                  <a:schemeClr val="tx1"/>
                </a:solidFill>
              </a:rPr>
              <a:t>Get the help you need – Need the help you get</a:t>
            </a:r>
          </a:p>
          <a:p>
            <a:pPr marL="457200" indent="-457200">
              <a:buFont typeface="+mj-lt"/>
              <a:buAutoNum type="arabicPeriod"/>
            </a:pPr>
            <a:r>
              <a:rPr lang="en-US" dirty="0">
                <a:solidFill>
                  <a:schemeClr val="tx1"/>
                </a:solidFill>
              </a:rPr>
              <a:t>I’ll learn to speak your language, so it makes sense to you</a:t>
            </a:r>
          </a:p>
          <a:p>
            <a:pPr marL="457200" indent="-457200">
              <a:buFont typeface="+mj-lt"/>
              <a:buAutoNum type="arabicPeriod"/>
            </a:pPr>
            <a:r>
              <a:rPr lang="en-US" dirty="0">
                <a:solidFill>
                  <a:schemeClr val="tx1"/>
                </a:solidFill>
              </a:rPr>
              <a:t>Let me show you why you need to learn how to do this yourself</a:t>
            </a:r>
          </a:p>
          <a:p>
            <a:pPr marL="457200" indent="-457200">
              <a:buFont typeface="+mj-lt"/>
              <a:buAutoNum type="arabicPeriod"/>
            </a:pPr>
            <a:r>
              <a:rPr lang="en-US" dirty="0">
                <a:solidFill>
                  <a:schemeClr val="tx1"/>
                </a:solidFill>
              </a:rPr>
              <a:t>Sign in here, so I can prove that I spoke to you about this</a:t>
            </a:r>
          </a:p>
          <a:p>
            <a:pPr marL="457200" indent="-457200">
              <a:buFont typeface="+mj-lt"/>
              <a:buAutoNum type="arabicPeriod"/>
            </a:pPr>
            <a:r>
              <a:rPr lang="en-US" dirty="0">
                <a:solidFill>
                  <a:schemeClr val="tx1"/>
                </a:solidFill>
              </a:rPr>
              <a:t>Of the 3 “-</a:t>
            </a:r>
            <a:r>
              <a:rPr lang="en-US" dirty="0" err="1">
                <a:solidFill>
                  <a:schemeClr val="tx1"/>
                </a:solidFill>
              </a:rPr>
              <a:t>pathys</a:t>
            </a:r>
            <a:r>
              <a:rPr lang="en-US" dirty="0">
                <a:solidFill>
                  <a:schemeClr val="tx1"/>
                </a:solidFill>
              </a:rPr>
              <a:t>” only one leads to change - Empathy</a:t>
            </a:r>
          </a:p>
        </p:txBody>
      </p:sp>
      <p:sp>
        <p:nvSpPr>
          <p:cNvPr id="4" name="Slide Number Placeholder 3">
            <a:extLst>
              <a:ext uri="{FF2B5EF4-FFF2-40B4-BE49-F238E27FC236}">
                <a16:creationId xmlns=""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4</a:t>
            </a:fld>
            <a:endParaRPr lang="en-US" dirty="0"/>
          </a:p>
        </p:txBody>
      </p:sp>
    </p:spTree>
    <p:extLst>
      <p:ext uri="{BB962C8B-B14F-4D97-AF65-F5344CB8AC3E}">
        <p14:creationId xmlns:p14="http://schemas.microsoft.com/office/powerpoint/2010/main" val="257399054"/>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DC9D16C-D8DE-4CBF-958E-2A4248564927}"/>
              </a:ext>
            </a:extLst>
          </p:cNvPr>
          <p:cNvSpPr>
            <a:spLocks noGrp="1"/>
          </p:cNvSpPr>
          <p:nvPr>
            <p:ph type="title"/>
          </p:nvPr>
        </p:nvSpPr>
        <p:spPr>
          <a:xfrm>
            <a:off x="722784" y="3044025"/>
            <a:ext cx="10746431" cy="1161535"/>
          </a:xfrm>
        </p:spPr>
        <p:txBody>
          <a:bodyPr>
            <a:normAutofit fontScale="90000"/>
          </a:bodyPr>
          <a:lstStyle/>
          <a:p>
            <a:r>
              <a:rPr lang="en-US" dirty="0">
                <a:solidFill>
                  <a:srgbClr val="004B8D"/>
                </a:solidFill>
              </a:rPr>
              <a:t>Lesson #1: </a:t>
            </a:r>
            <a:br>
              <a:rPr lang="en-US" dirty="0">
                <a:solidFill>
                  <a:srgbClr val="004B8D"/>
                </a:solidFill>
              </a:rPr>
            </a:br>
            <a:r>
              <a:rPr lang="en-US" dirty="0">
                <a:solidFill>
                  <a:srgbClr val="004B8D"/>
                </a:solidFill>
              </a:rPr>
              <a:t>Get the Help You Need</a:t>
            </a:r>
            <a:endParaRPr lang="en-US" dirty="0"/>
          </a:p>
        </p:txBody>
      </p:sp>
    </p:spTree>
    <p:extLst>
      <p:ext uri="{BB962C8B-B14F-4D97-AF65-F5344CB8AC3E}">
        <p14:creationId xmlns:p14="http://schemas.microsoft.com/office/powerpoint/2010/main" val="1455970819"/>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2A102B2-89CB-4763-8F24-BA35D55506FF}"/>
              </a:ext>
            </a:extLst>
          </p:cNvPr>
          <p:cNvSpPr>
            <a:spLocks noGrp="1"/>
          </p:cNvSpPr>
          <p:nvPr>
            <p:ph type="title"/>
          </p:nvPr>
        </p:nvSpPr>
        <p:spPr/>
        <p:txBody>
          <a:bodyPr/>
          <a:lstStyle/>
          <a:p>
            <a:r>
              <a:rPr lang="en-US" dirty="0"/>
              <a:t>Lesson 1: Get the Help You Need</a:t>
            </a:r>
          </a:p>
        </p:txBody>
      </p:sp>
      <p:sp>
        <p:nvSpPr>
          <p:cNvPr id="3" name="Content Placeholder 2">
            <a:extLst>
              <a:ext uri="{FF2B5EF4-FFF2-40B4-BE49-F238E27FC236}">
                <a16:creationId xmlns="" xmlns:a16="http://schemas.microsoft.com/office/drawing/2014/main" id="{D8E05882-A7BB-41E0-8BA0-E37F05C29779}"/>
              </a:ext>
            </a:extLst>
          </p:cNvPr>
          <p:cNvSpPr>
            <a:spLocks noGrp="1"/>
          </p:cNvSpPr>
          <p:nvPr>
            <p:ph idx="1"/>
          </p:nvPr>
        </p:nvSpPr>
        <p:spPr/>
        <p:txBody>
          <a:bodyPr/>
          <a:lstStyle/>
          <a:p>
            <a:r>
              <a:rPr lang="en-US" dirty="0">
                <a:solidFill>
                  <a:schemeClr val="tx1"/>
                </a:solidFill>
              </a:rPr>
              <a:t>GSA Website – a lot of information</a:t>
            </a:r>
          </a:p>
          <a:p>
            <a:r>
              <a:rPr lang="en-US" dirty="0">
                <a:solidFill>
                  <a:schemeClr val="tx1"/>
                </a:solidFill>
              </a:rPr>
              <a:t>GSA Playbook – customizable to fit your organization</a:t>
            </a:r>
          </a:p>
          <a:p>
            <a:r>
              <a:rPr lang="en-US" dirty="0">
                <a:solidFill>
                  <a:schemeClr val="tx1"/>
                </a:solidFill>
              </a:rPr>
              <a:t>Accessibility Webinars – great info between the face to face meetings</a:t>
            </a:r>
          </a:p>
          <a:p>
            <a:r>
              <a:rPr lang="en-US" dirty="0">
                <a:solidFill>
                  <a:schemeClr val="tx1"/>
                </a:solidFill>
              </a:rPr>
              <a:t>GSA Bi-monthly Meetings – great way to meet and learn together</a:t>
            </a:r>
          </a:p>
          <a:p>
            <a:r>
              <a:rPr lang="en-US" dirty="0">
                <a:solidFill>
                  <a:schemeClr val="tx1"/>
                </a:solidFill>
              </a:rPr>
              <a:t>GSA Listserv – lots of info and sharing (set up a rule to manage the mail)</a:t>
            </a:r>
          </a:p>
        </p:txBody>
      </p:sp>
      <p:sp>
        <p:nvSpPr>
          <p:cNvPr id="4" name="Slide Number Placeholder 3">
            <a:extLst>
              <a:ext uri="{FF2B5EF4-FFF2-40B4-BE49-F238E27FC236}">
                <a16:creationId xmlns=""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6</a:t>
            </a:fld>
            <a:endParaRPr lang="en-US" dirty="0"/>
          </a:p>
        </p:txBody>
      </p:sp>
    </p:spTree>
    <p:extLst>
      <p:ext uri="{BB962C8B-B14F-4D97-AF65-F5344CB8AC3E}">
        <p14:creationId xmlns:p14="http://schemas.microsoft.com/office/powerpoint/2010/main" val="4152590416"/>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49" y="2681418"/>
            <a:ext cx="10746431" cy="1620759"/>
          </a:xfrm>
        </p:spPr>
        <p:txBody>
          <a:bodyPr>
            <a:normAutofit fontScale="90000"/>
          </a:bodyPr>
          <a:lstStyle/>
          <a:p>
            <a:pPr algn="ctr"/>
            <a:r>
              <a:rPr lang="en-US" dirty="0">
                <a:solidFill>
                  <a:srgbClr val="004B8D"/>
                </a:solidFill>
              </a:rPr>
              <a:t>Lesson #2:</a:t>
            </a:r>
            <a:br>
              <a:rPr lang="en-US" dirty="0">
                <a:solidFill>
                  <a:srgbClr val="004B8D"/>
                </a:solidFill>
              </a:rPr>
            </a:br>
            <a:r>
              <a:rPr lang="en-US" dirty="0">
                <a:solidFill>
                  <a:srgbClr val="004B8D"/>
                </a:solidFill>
              </a:rPr>
              <a:t>I’ll Speak Your Language</a:t>
            </a:r>
            <a:endParaRPr lang="en-US" sz="3600" dirty="0">
              <a:solidFill>
                <a:srgbClr val="004B8D"/>
              </a:solidFill>
            </a:endParaRPr>
          </a:p>
        </p:txBody>
      </p:sp>
    </p:spTree>
    <p:extLst>
      <p:ext uri="{BB962C8B-B14F-4D97-AF65-F5344CB8AC3E}">
        <p14:creationId xmlns:p14="http://schemas.microsoft.com/office/powerpoint/2010/main" val="816917492"/>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784" y="2793304"/>
            <a:ext cx="10746431" cy="1549385"/>
          </a:xfrm>
        </p:spPr>
        <p:txBody>
          <a:bodyPr>
            <a:noAutofit/>
          </a:bodyPr>
          <a:lstStyle/>
          <a:p>
            <a:pPr algn="ctr"/>
            <a:r>
              <a:rPr lang="en-US" sz="5400" dirty="0">
                <a:solidFill>
                  <a:srgbClr val="004B8D"/>
                </a:solidFill>
              </a:rPr>
              <a:t>Lesson #3:</a:t>
            </a:r>
            <a:br>
              <a:rPr lang="en-US" sz="5400" dirty="0">
                <a:solidFill>
                  <a:srgbClr val="004B8D"/>
                </a:solidFill>
              </a:rPr>
            </a:br>
            <a:r>
              <a:rPr lang="en-US" sz="5400" dirty="0">
                <a:solidFill>
                  <a:srgbClr val="004B8D"/>
                </a:solidFill>
              </a:rPr>
              <a:t>Let Me Show You How</a:t>
            </a:r>
          </a:p>
        </p:txBody>
      </p:sp>
    </p:spTree>
    <p:extLst>
      <p:ext uri="{BB962C8B-B14F-4D97-AF65-F5344CB8AC3E}">
        <p14:creationId xmlns:p14="http://schemas.microsoft.com/office/powerpoint/2010/main" val="3012449535"/>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784" y="2818356"/>
            <a:ext cx="10746431" cy="1504562"/>
          </a:xfrm>
        </p:spPr>
        <p:txBody>
          <a:bodyPr>
            <a:noAutofit/>
          </a:bodyPr>
          <a:lstStyle/>
          <a:p>
            <a:pPr algn="ctr"/>
            <a:r>
              <a:rPr lang="en-US" sz="5400" dirty="0">
                <a:solidFill>
                  <a:srgbClr val="004B8D"/>
                </a:solidFill>
              </a:rPr>
              <a:t>Lesson #4:</a:t>
            </a:r>
            <a:br>
              <a:rPr lang="en-US" sz="5400" dirty="0">
                <a:solidFill>
                  <a:srgbClr val="004B8D"/>
                </a:solidFill>
              </a:rPr>
            </a:br>
            <a:r>
              <a:rPr lang="en-US" sz="5400" dirty="0">
                <a:solidFill>
                  <a:srgbClr val="004B8D"/>
                </a:solidFill>
              </a:rPr>
              <a:t>Sign In as Proof that We Talked</a:t>
            </a:r>
          </a:p>
        </p:txBody>
      </p:sp>
    </p:spTree>
    <p:extLst>
      <p:ext uri="{BB962C8B-B14F-4D97-AF65-F5344CB8AC3E}">
        <p14:creationId xmlns:p14="http://schemas.microsoft.com/office/powerpoint/2010/main" val="858012209"/>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CAA683A458BAF4991DB08B5E74D4E88" ma:contentTypeVersion="12" ma:contentTypeDescription="Create a new document." ma:contentTypeScope="" ma:versionID="494aeaab4cea39855412a5f3abc78221">
  <xsd:schema xmlns:xsd="http://www.w3.org/2001/XMLSchema" xmlns:xs="http://www.w3.org/2001/XMLSchema" xmlns:p="http://schemas.microsoft.com/office/2006/metadata/properties" xmlns:ns1="http://schemas.microsoft.com/sharepoint/v3" xmlns:ns3="55c0ae41-5d44-4d7b-92bf-84c1df09567c" xmlns:ns4="7df4c6c0-67bb-4aed-a8ca-b33d4c321c6a" targetNamespace="http://schemas.microsoft.com/office/2006/metadata/properties" ma:root="true" ma:fieldsID="4d9c82066fe4ff8ca76dee8567f1a807" ns1:_="" ns3:_="" ns4:_="">
    <xsd:import namespace="http://schemas.microsoft.com/sharepoint/v3"/>
    <xsd:import namespace="55c0ae41-5d44-4d7b-92bf-84c1df09567c"/>
    <xsd:import namespace="7df4c6c0-67bb-4aed-a8ca-b33d4c321c6a"/>
    <xsd:element name="properties">
      <xsd:complexType>
        <xsd:sequence>
          <xsd:element name="documentManagement">
            <xsd:complexType>
              <xsd:all>
                <xsd:element ref="ns3:SharedWithUsers" minOccurs="0"/>
                <xsd:element ref="ns3:SharedWithDetails" minOccurs="0"/>
                <xsd:element ref="ns3:SharingHintHash" minOccurs="0"/>
                <xsd:element ref="ns1:_ip_UnifiedCompliancePolicyProperties" minOccurs="0"/>
                <xsd:element ref="ns1:_ip_UnifiedCompliancePolicyUIAction" minOccurs="0"/>
                <xsd:element ref="ns4:MediaServiceMetadata" minOccurs="0"/>
                <xsd:element ref="ns4:MediaServiceFastMetadata" minOccurs="0"/>
                <xsd:element ref="ns4:MediaServiceAutoTags" minOccurs="0"/>
                <xsd:element ref="ns4:MediaServiceDateTaken" minOccurs="0"/>
                <xsd:element ref="ns4:MediaServiceOCR" minOccurs="0"/>
                <xsd:element ref="ns4:MediaServiceEventHashCode" minOccurs="0"/>
                <xsd:element ref="ns4: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description="" ma:hidden="true" ma:internalName="_ip_UnifiedCompliancePolicyProperties">
      <xsd:simpleType>
        <xsd:restriction base="dms:Note"/>
      </xsd:simpleType>
    </xsd:element>
    <xsd:element name="_ip_UnifiedCompliancePolicyUIAction" ma:index="12"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5c0ae41-5d44-4d7b-92bf-84c1df09567c"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df4c6c0-67bb-4aed-a8ca-b33d4c321c6a"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5" nillable="true" ma:displayName="MediaServiceAutoTags" ma:description="" ma:internalName="MediaServiceAutoTags" ma:readOnly="true">
      <xsd:simpleType>
        <xsd:restriction base="dms:Text"/>
      </xsd:simpleType>
    </xsd:element>
    <xsd:element name="MediaServiceDateTaken" ma:index="16" nillable="true" ma:displayName="MediaServiceDateTaken" ma:description="" ma:hidden="true" ma:internalName="MediaServiceDateTaken"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509C92-2B42-4332-93B6-7F7C27D9E91E}">
  <ds:schemaRefs>
    <ds:schemaRef ds:uri="http://schemas.microsoft.com/sharepoint/v3/contenttype/forms"/>
  </ds:schemaRefs>
</ds:datastoreItem>
</file>

<file path=customXml/itemProps2.xml><?xml version="1.0" encoding="utf-8"?>
<ds:datastoreItem xmlns:ds="http://schemas.openxmlformats.org/officeDocument/2006/customXml" ds:itemID="{E7FFEAD2-3A69-42CD-9D74-A10909CEC664}">
  <ds:schemaRefs>
    <ds:schemaRef ds:uri="http://schemas.microsoft.com/sharepoint/v3"/>
    <ds:schemaRef ds:uri="http://purl.org/dc/dcmitype/"/>
    <ds:schemaRef ds:uri="http://schemas.openxmlformats.org/package/2006/metadata/core-properties"/>
    <ds:schemaRef ds:uri="7df4c6c0-67bb-4aed-a8ca-b33d4c321c6a"/>
    <ds:schemaRef ds:uri="http://purl.org/dc/elements/1.1/"/>
    <ds:schemaRef ds:uri="http://schemas.microsoft.com/office/2006/metadata/properties"/>
    <ds:schemaRef ds:uri="http://schemas.microsoft.com/office/2006/documentManagement/types"/>
    <ds:schemaRef ds:uri="http://purl.org/dc/terms/"/>
    <ds:schemaRef ds:uri="http://schemas.microsoft.com/office/infopath/2007/PartnerControls"/>
    <ds:schemaRef ds:uri="55c0ae41-5d44-4d7b-92bf-84c1df09567c"/>
    <ds:schemaRef ds:uri="http://www.w3.org/XML/1998/namespace"/>
  </ds:schemaRefs>
</ds:datastoreItem>
</file>

<file path=customXml/itemProps3.xml><?xml version="1.0" encoding="utf-8"?>
<ds:datastoreItem xmlns:ds="http://schemas.openxmlformats.org/officeDocument/2006/customXml" ds:itemID="{8E9C5910-065A-494C-8F85-F478471B00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5c0ae41-5d44-4d7b-92bf-84c1df09567c"/>
    <ds:schemaRef ds:uri="7df4c6c0-67bb-4aed-a8ca-b33d4c321c6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1946</TotalTime>
  <Words>959</Words>
  <Application>Microsoft Office PowerPoint</Application>
  <PresentationFormat>Custom</PresentationFormat>
  <Paragraphs>166</Paragraphs>
  <Slides>11</Slides>
  <Notes>11</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FY 2019 Lessons Learned  from a 508 PM</vt:lpstr>
      <vt:lpstr>Five Lessons Learned</vt:lpstr>
      <vt:lpstr>Five “Formal” Lessons Learned</vt:lpstr>
      <vt:lpstr>Five “Informal” Lessons Learned</vt:lpstr>
      <vt:lpstr>Lesson #1:  Get the Help You Need</vt:lpstr>
      <vt:lpstr>Lesson 1: Get the Help You Need</vt:lpstr>
      <vt:lpstr>Lesson #2: I’ll Speak Your Language</vt:lpstr>
      <vt:lpstr>Lesson #3: Let Me Show You How</vt:lpstr>
      <vt:lpstr>Lesson #4: Sign In as Proof that We Talked</vt:lpstr>
      <vt:lpstr>Lesson #5: Apathy, Sympathy, or Empathy</vt:lpstr>
      <vt:lpstr>Questions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FY 2019 Lessons Learned from a 508 PM</dc:title>
  <dc:creator>Roland Lovett</dc:creator>
  <cp:lastModifiedBy>Michael D. Horton</cp:lastModifiedBy>
  <cp:revision>89</cp:revision>
  <cp:lastPrinted>2018-08-09T12:21:38Z</cp:lastPrinted>
  <dcterms:created xsi:type="dcterms:W3CDTF">2017-01-09T15:13:09Z</dcterms:created>
  <dcterms:modified xsi:type="dcterms:W3CDTF">2019-12-12T18:23:54Z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0x010100DCAA683A458BAF4991DB08B5E74D4E88</vt:lpwstr>
  </property>
  <property fmtid="{D5CDD505-2E9C-101B-9397-08002B2CF9AE}" pid="3" name="_dlc_DocIdItemGuid">
    <vt:lpwstr>411a3993-b9eb-4ccd-b3ac-4e35af5405a5</vt:lpwstr>
  </property>
</Properties>
</file>

<file path=docProps/thumbnail.jpeg>
</file>